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0" r:id="rId5"/>
    <p:sldId id="301" r:id="rId6"/>
    <p:sldId id="404" r:id="rId7"/>
    <p:sldId id="406" r:id="rId8"/>
    <p:sldId id="285" r:id="rId9"/>
    <p:sldId id="403" r:id="rId10"/>
    <p:sldId id="405" r:id="rId11"/>
    <p:sldId id="352" r:id="rId12"/>
    <p:sldId id="355" r:id="rId13"/>
    <p:sldId id="407" r:id="rId14"/>
    <p:sldId id="353" r:id="rId15"/>
    <p:sldId id="408" r:id="rId16"/>
    <p:sldId id="288" r:id="rId17"/>
    <p:sldId id="438" r:id="rId18"/>
    <p:sldId id="409" r:id="rId19"/>
    <p:sldId id="264" r:id="rId20"/>
    <p:sldId id="265" r:id="rId21"/>
    <p:sldId id="266" r:id="rId22"/>
    <p:sldId id="415" r:id="rId23"/>
    <p:sldId id="268" r:id="rId24"/>
    <p:sldId id="271" r:id="rId25"/>
    <p:sldId id="273" r:id="rId26"/>
    <p:sldId id="274" r:id="rId27"/>
    <p:sldId id="275" r:id="rId28"/>
    <p:sldId id="276" r:id="rId29"/>
    <p:sldId id="279" r:id="rId30"/>
    <p:sldId id="277" r:id="rId31"/>
    <p:sldId id="281" r:id="rId32"/>
    <p:sldId id="278" r:id="rId33"/>
    <p:sldId id="411" r:id="rId34"/>
    <p:sldId id="286" r:id="rId35"/>
    <p:sldId id="267" r:id="rId36"/>
    <p:sldId id="283" r:id="rId37"/>
    <p:sldId id="284" r:id="rId38"/>
    <p:sldId id="287" r:id="rId39"/>
    <p:sldId id="437" r:id="rId40"/>
    <p:sldId id="290" r:id="rId41"/>
    <p:sldId id="293" r:id="rId42"/>
    <p:sldId id="291" r:id="rId43"/>
    <p:sldId id="294" r:id="rId44"/>
    <p:sldId id="296" r:id="rId45"/>
    <p:sldId id="297" r:id="rId46"/>
    <p:sldId id="418" r:id="rId47"/>
    <p:sldId id="298" r:id="rId48"/>
    <p:sldId id="302" r:id="rId49"/>
    <p:sldId id="303" r:id="rId50"/>
    <p:sldId id="304" r:id="rId51"/>
    <p:sldId id="309" r:id="rId52"/>
    <p:sldId id="307" r:id="rId53"/>
    <p:sldId id="314" r:id="rId54"/>
    <p:sldId id="313" r:id="rId55"/>
    <p:sldId id="319" r:id="rId56"/>
    <p:sldId id="317" r:id="rId57"/>
    <p:sldId id="362" r:id="rId58"/>
    <p:sldId id="412" r:id="rId59"/>
    <p:sldId id="436" r:id="rId60"/>
    <p:sldId id="439" r:id="rId61"/>
    <p:sldId id="440" r:id="rId62"/>
    <p:sldId id="323" r:id="rId63"/>
    <p:sldId id="326" r:id="rId64"/>
    <p:sldId id="442" r:id="rId65"/>
    <p:sldId id="330" r:id="rId66"/>
    <p:sldId id="441" r:id="rId67"/>
    <p:sldId id="448" r:id="rId68"/>
    <p:sldId id="351" r:id="rId69"/>
    <p:sldId id="444" r:id="rId70"/>
    <p:sldId id="445" r:id="rId71"/>
    <p:sldId id="356" r:id="rId72"/>
    <p:sldId id="357" r:id="rId73"/>
    <p:sldId id="366" r:id="rId74"/>
    <p:sldId id="361" r:id="rId75"/>
    <p:sldId id="446" r:id="rId76"/>
    <p:sldId id="364" r:id="rId77"/>
    <p:sldId id="367" r:id="rId78"/>
    <p:sldId id="368" r:id="rId79"/>
    <p:sldId id="370" r:id="rId80"/>
    <p:sldId id="369" r:id="rId81"/>
    <p:sldId id="371" r:id="rId82"/>
    <p:sldId id="372" r:id="rId83"/>
    <p:sldId id="373" r:id="rId84"/>
    <p:sldId id="376" r:id="rId85"/>
    <p:sldId id="377" r:id="rId86"/>
    <p:sldId id="378" r:id="rId87"/>
    <p:sldId id="447" r:id="rId88"/>
    <p:sldId id="381" r:id="rId89"/>
    <p:sldId id="382" r:id="rId90"/>
    <p:sldId id="383" r:id="rId91"/>
    <p:sldId id="386" r:id="rId92"/>
    <p:sldId id="387" r:id="rId93"/>
    <p:sldId id="388" r:id="rId94"/>
    <p:sldId id="391" r:id="rId95"/>
    <p:sldId id="392" r:id="rId96"/>
    <p:sldId id="393" r:id="rId97"/>
    <p:sldId id="396" r:id="rId98"/>
    <p:sldId id="449"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19" autoAdjust="0"/>
  </p:normalViewPr>
  <p:slideViewPr>
    <p:cSldViewPr snapToGrid="0">
      <p:cViewPr varScale="1">
        <p:scale>
          <a:sx n="66" d="100"/>
          <a:sy n="66"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773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65545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4.bin"/><Relationship Id="rId1" Type="http://schemas.openxmlformats.org/officeDocument/2006/relationships/slideLayout" Target="../slideLayouts/slideLayout1.xml"/><Relationship Id="rId5" Type="http://schemas.openxmlformats.org/officeDocument/2006/relationships/image" Target="../media/image55.wmf"/><Relationship Id="rId4" Type="http://schemas.openxmlformats.org/officeDocument/2006/relationships/oleObject" Target="../embeddings/oleObject5.bin"/></Relationships>
</file>

<file path=ppt/slides/_rels/slide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6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xm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56.jpg"/></Relationships>
</file>

<file path=ppt/slides/_rels/slide6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58.png"/><Relationship Id="rId9" Type="http://schemas.openxmlformats.org/officeDocument/2006/relationships/image" Target="../media/image57.PNG"/></Relationships>
</file>

<file path=ppt/slides/_rels/slide68.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8.xml"/><Relationship Id="rId2"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59.png"/></Relationships>
</file>

<file path=ppt/slides/_rels/slide6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0.xml"/><Relationship Id="rId12" Type="http://schemas.microsoft.com/office/2007/relationships/hdphoto" Target="../media/hdphoto3.wdp"/><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1.png"/><Relationship Id="rId10" Type="http://schemas.microsoft.com/office/2007/relationships/hdphoto" Target="../media/hdphoto2.wdp"/><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2.xml"/><Relationship Id="rId2"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3.wmf"/><Relationship Id="rId10" Type="http://schemas.openxmlformats.org/officeDocument/2006/relationships/oleObject" Target="../embeddings/oleObject6.bin"/><Relationship Id="rId9" Type="http://schemas.openxmlformats.org/officeDocument/2006/relationships/image" Target="../media/image62.PNG"/></Relationships>
</file>

<file path=ppt/slides/_rels/slide7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4.xml"/><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64.PNG"/></Relationships>
</file>

<file path=ppt/slides/_rels/slide7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6.xml"/><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65.PNG"/></Relationships>
</file>

<file path=ppt/slides/_rels/slide7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8.xml"/><Relationship Id="rId2" Type="http://schemas.openxmlformats.org/officeDocument/2006/relationships/customXml" Target="../ink/ink17.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4.wdp"/><Relationship Id="rId10" Type="http://schemas.openxmlformats.org/officeDocument/2006/relationships/image" Target="../media/image66.png"/><Relationship Id="rId9" Type="http://schemas.openxmlformats.org/officeDocument/2006/relationships/image" Target="../media/image65.PNG"/></Relationships>
</file>

<file path=ppt/slides/_rels/slide7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0.xml"/><Relationship Id="rId2" Type="http://schemas.openxmlformats.org/officeDocument/2006/relationships/customXml" Target="../ink/ink19.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67.PNG"/></Relationships>
</file>

<file path=ppt/slides/_rels/slide7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2.xml"/><Relationship Id="rId2" Type="http://schemas.openxmlformats.org/officeDocument/2006/relationships/customXml" Target="../ink/ink21.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69.JPG"/><Relationship Id="rId9" Type="http://schemas.openxmlformats.org/officeDocument/2006/relationships/image" Target="../media/image68.jpg"/></Relationships>
</file>

<file path=ppt/slides/_rels/slide7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4.xml"/><Relationship Id="rId12" Type="http://schemas.openxmlformats.org/officeDocument/2006/relationships/image" Target="../media/image71.PNG"/><Relationship Id="rId2" Type="http://schemas.openxmlformats.org/officeDocument/2006/relationships/customXml" Target="../ink/ink23.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4.wdp"/><Relationship Id="rId10" Type="http://schemas.openxmlformats.org/officeDocument/2006/relationships/image" Target="../media/image70.png"/><Relationship Id="rId9" Type="http://schemas.openxmlformats.org/officeDocument/2006/relationships/image" Target="../media/image65.PNG"/></Relationships>
</file>

<file path=ppt/slides/_rels/slide7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6.xml"/><Relationship Id="rId2" Type="http://schemas.openxmlformats.org/officeDocument/2006/relationships/customXml" Target="../ink/ink25.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73.PNG"/><Relationship Id="rId7" Type="http://schemas.openxmlformats.org/officeDocument/2006/relationships/customXml" Target="../ink/ink28.xml"/><Relationship Id="rId12" Type="http://schemas.openxmlformats.org/officeDocument/2006/relationships/image" Target="../media/image71.PNG"/><Relationship Id="rId2" Type="http://schemas.openxmlformats.org/officeDocument/2006/relationships/customXml" Target="../ink/ink27.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4.wdp"/><Relationship Id="rId10" Type="http://schemas.openxmlformats.org/officeDocument/2006/relationships/image" Target="../media/image70.png"/><Relationship Id="rId9" Type="http://schemas.openxmlformats.org/officeDocument/2006/relationships/image" Target="../media/image65.PNG"/></Relationships>
</file>

<file path=ppt/slides/_rels/slide7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0.xml"/><Relationship Id="rId2"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2.xml"/><Relationship Id="rId12" Type="http://schemas.openxmlformats.org/officeDocument/2006/relationships/image" Target="../media/image76.png"/><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3.PNG"/><Relationship Id="rId10" Type="http://schemas.openxmlformats.org/officeDocument/2006/relationships/image" Target="../media/image71.PNG"/><Relationship Id="rId9" Type="http://schemas.openxmlformats.org/officeDocument/2006/relationships/image" Target="../media/image75.png"/></Relationships>
</file>

<file path=ppt/slides/_rels/slide8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4.xml"/><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77.PNG"/><Relationship Id="rId9"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6.xml"/><Relationship Id="rId2" Type="http://schemas.openxmlformats.org/officeDocument/2006/relationships/customXml" Target="../ink/ink35.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78.PNG"/></Relationships>
</file>

<file path=ppt/slides/_rels/slide8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8.xml"/><Relationship Id="rId12" Type="http://schemas.microsoft.com/office/2007/relationships/hdphoto" Target="../media/hdphoto6.wdp"/><Relationship Id="rId2" Type="http://schemas.openxmlformats.org/officeDocument/2006/relationships/customXml" Target="../ink/ink37.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80.png"/><Relationship Id="rId10" Type="http://schemas.microsoft.com/office/2007/relationships/hdphoto" Target="../media/hdphoto5.wdp"/><Relationship Id="rId9" Type="http://schemas.openxmlformats.org/officeDocument/2006/relationships/image" Target="../media/image79.png"/></Relationships>
</file>

<file path=ppt/slides/_rels/slide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6138B-9ECD-AE85-22DB-DA2A284FAB2B}"/>
              </a:ext>
            </a:extLst>
          </p:cNvPr>
          <p:cNvSpPr>
            <a:spLocks noGrp="1"/>
          </p:cNvSpPr>
          <p:nvPr>
            <p:ph idx="1"/>
          </p:nvPr>
        </p:nvSpPr>
        <p:spPr>
          <a:xfrm>
            <a:off x="913795" y="2076450"/>
            <a:ext cx="10353762" cy="2437798"/>
          </a:xfrm>
        </p:spPr>
        <p:txBody>
          <a:bodyPr>
            <a:normAutofit/>
          </a:bodyPr>
          <a:lstStyle/>
          <a:p>
            <a:pPr marL="0" indent="0" algn="ctr">
              <a:buNone/>
            </a:pPr>
            <a:r>
              <a:rPr lang="en-IN" sz="4000" dirty="0"/>
              <a:t>Topic : Artificial Intelligence</a:t>
            </a:r>
          </a:p>
          <a:p>
            <a:pPr marL="0" indent="0" algn="ctr">
              <a:buNone/>
            </a:pPr>
            <a:r>
              <a:rPr lang="en-IN" sz="2000" i="1" dirty="0"/>
              <a:t>by</a:t>
            </a:r>
          </a:p>
          <a:p>
            <a:pPr marL="0" indent="0" algn="ctr">
              <a:buNone/>
            </a:pPr>
            <a:r>
              <a:rPr lang="en-IN" sz="4000" dirty="0"/>
              <a:t>Gautam Kumar</a:t>
            </a:r>
          </a:p>
          <a:p>
            <a:endParaRPr lang="en-IN" sz="4000" dirty="0"/>
          </a:p>
        </p:txBody>
      </p:sp>
    </p:spTree>
    <p:extLst>
      <p:ext uri="{BB962C8B-B14F-4D97-AF65-F5344CB8AC3E}">
        <p14:creationId xmlns:p14="http://schemas.microsoft.com/office/powerpoint/2010/main" val="1332507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1F4EA3E-687B-9584-ED61-BFF2B1ED279C}"/>
              </a:ext>
            </a:extLst>
          </p:cNvPr>
          <p:cNvPicPr>
            <a:picLocks noGrp="1" noChangeAspect="1"/>
          </p:cNvPicPr>
          <p:nvPr>
            <p:ph sz="quarter" idx="19"/>
          </p:nvPr>
        </p:nvPicPr>
        <p:blipFill>
          <a:blip r:embed="rId2"/>
          <a:stretch>
            <a:fillRect/>
          </a:stretch>
        </p:blipFill>
        <p:spPr>
          <a:xfrm>
            <a:off x="6096000" y="2465299"/>
            <a:ext cx="5715000" cy="3207277"/>
          </a:xfrm>
        </p:spPr>
      </p:pic>
      <p:pic>
        <p:nvPicPr>
          <p:cNvPr id="5" name="Content Placeholder 4">
            <a:extLst>
              <a:ext uri="{FF2B5EF4-FFF2-40B4-BE49-F238E27FC236}">
                <a16:creationId xmlns:a16="http://schemas.microsoft.com/office/drawing/2014/main" id="{1A324CAF-AF89-93FC-2EFD-695BA2181C91}"/>
              </a:ext>
            </a:extLst>
          </p:cNvPr>
          <p:cNvPicPr>
            <a:picLocks noGrp="1" noChangeAspect="1"/>
          </p:cNvPicPr>
          <p:nvPr>
            <p:ph sz="quarter" idx="18"/>
          </p:nvPr>
        </p:nvPicPr>
        <p:blipFill>
          <a:blip r:embed="rId3"/>
          <a:stretch>
            <a:fillRect/>
          </a:stretch>
        </p:blipFill>
        <p:spPr>
          <a:xfrm>
            <a:off x="695194" y="2465299"/>
            <a:ext cx="5086611" cy="3416476"/>
          </a:xfrm>
          <a:prstGeom prst="rect">
            <a:avLst/>
          </a:prstGeom>
        </p:spPr>
      </p:pic>
    </p:spTree>
    <p:extLst>
      <p:ext uri="{BB962C8B-B14F-4D97-AF65-F5344CB8AC3E}">
        <p14:creationId xmlns:p14="http://schemas.microsoft.com/office/powerpoint/2010/main" val="353271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6690361" cy="701039"/>
          </a:xfrm>
        </p:spPr>
        <p:txBody>
          <a:bodyPr>
            <a:normAutofit/>
          </a:bodyPr>
          <a:lstStyle/>
          <a:p>
            <a:r>
              <a:rPr lang="en-US" sz="2400" b="1" dirty="0">
                <a:latin typeface="Graphik (Headings)"/>
              </a:rPr>
              <a:t>Application of Deep Learning</a:t>
            </a:r>
          </a:p>
        </p:txBody>
      </p:sp>
      <p:sp>
        <p:nvSpPr>
          <p:cNvPr id="6" name="Content Placeholder 2">
            <a:extLst>
              <a:ext uri="{FF2B5EF4-FFF2-40B4-BE49-F238E27FC236}">
                <a16:creationId xmlns:a16="http://schemas.microsoft.com/office/drawing/2014/main" id="{FC26B428-DA79-4302-88C5-A7C998F2DCA0}"/>
              </a:ext>
            </a:extLst>
          </p:cNvPr>
          <p:cNvSpPr txBox="1">
            <a:spLocks/>
          </p:cNvSpPr>
          <p:nvPr/>
        </p:nvSpPr>
        <p:spPr>
          <a:xfrm>
            <a:off x="447039" y="1318661"/>
            <a:ext cx="4450081" cy="50414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Graphik (Headings)"/>
            </a:endParaRPr>
          </a:p>
          <a:p>
            <a:pPr>
              <a:buFont typeface="Wingdings" panose="05000000000000000000" pitchFamily="2" charset="2"/>
              <a:buChar char="v"/>
            </a:pPr>
            <a:r>
              <a:rPr lang="en-US" sz="1400" dirty="0">
                <a:latin typeface="Graphik (Headings)"/>
              </a:rPr>
              <a:t>Detecting faces in images</a:t>
            </a:r>
          </a:p>
          <a:p>
            <a:pPr>
              <a:buFont typeface="Wingdings" panose="05000000000000000000" pitchFamily="2" charset="2"/>
              <a:buChar char="v"/>
            </a:pPr>
            <a:r>
              <a:rPr lang="en-US" sz="1400" dirty="0">
                <a:latin typeface="Graphik (Headings)"/>
              </a:rPr>
              <a:t>MRI image analysis</a:t>
            </a:r>
          </a:p>
          <a:p>
            <a:pPr>
              <a:buFont typeface="Wingdings" panose="05000000000000000000" pitchFamily="2" charset="2"/>
              <a:buChar char="v"/>
            </a:pPr>
            <a:r>
              <a:rPr lang="en-US" sz="1400" dirty="0">
                <a:latin typeface="Graphik (Headings)"/>
              </a:rPr>
              <a:t>Images Recommendation system</a:t>
            </a:r>
          </a:p>
          <a:p>
            <a:pPr>
              <a:buFont typeface="Wingdings" panose="05000000000000000000" pitchFamily="2" charset="2"/>
              <a:buChar char="v"/>
            </a:pPr>
            <a:r>
              <a:rPr lang="en-US" sz="1400" dirty="0">
                <a:latin typeface="Graphik (Headings)"/>
              </a:rPr>
              <a:t>Images Search engines</a:t>
            </a:r>
          </a:p>
          <a:p>
            <a:pPr>
              <a:buFont typeface="Wingdings" panose="05000000000000000000" pitchFamily="2" charset="2"/>
              <a:buChar char="v"/>
            </a:pPr>
            <a:r>
              <a:rPr lang="en-US" sz="1400" dirty="0">
                <a:latin typeface="Graphik (Headings)"/>
              </a:rPr>
              <a:t>Handwriting recognition</a:t>
            </a:r>
          </a:p>
          <a:p>
            <a:pPr>
              <a:buFont typeface="Wingdings" panose="05000000000000000000" pitchFamily="2" charset="2"/>
              <a:buChar char="v"/>
            </a:pPr>
            <a:r>
              <a:rPr lang="en-US" sz="1400" dirty="0">
                <a:latin typeface="Graphik (Headings)"/>
              </a:rPr>
              <a:t>Scene classification</a:t>
            </a:r>
          </a:p>
          <a:p>
            <a:pPr>
              <a:buFont typeface="Wingdings" panose="05000000000000000000" pitchFamily="2" charset="2"/>
              <a:buChar char="v"/>
            </a:pPr>
            <a:r>
              <a:rPr lang="en-US" sz="1400" dirty="0">
                <a:latin typeface="Graphik (Headings)"/>
              </a:rPr>
              <a:t>Autonomous vehicles</a:t>
            </a:r>
          </a:p>
          <a:p>
            <a:pPr marL="0" indent="0">
              <a:buFont typeface="Arial" panose="020B0604020202020204" pitchFamily="34" charset="0"/>
              <a:buNone/>
            </a:pPr>
            <a:endParaRPr lang="en-US" sz="1400" dirty="0">
              <a:latin typeface="Graphik (Headings)"/>
            </a:endParaRPr>
          </a:p>
        </p:txBody>
      </p:sp>
      <p:pic>
        <p:nvPicPr>
          <p:cNvPr id="8" name="Picture 7">
            <a:extLst>
              <a:ext uri="{FF2B5EF4-FFF2-40B4-BE49-F238E27FC236}">
                <a16:creationId xmlns:a16="http://schemas.microsoft.com/office/drawing/2014/main" id="{A2BD1855-F29F-4DA4-845E-0D477AB19C93}"/>
              </a:ext>
            </a:extLst>
          </p:cNvPr>
          <p:cNvPicPr>
            <a:picLocks noChangeAspect="1"/>
          </p:cNvPicPr>
          <p:nvPr/>
        </p:nvPicPr>
        <p:blipFill>
          <a:blip r:embed="rId2"/>
          <a:stretch>
            <a:fillRect/>
          </a:stretch>
        </p:blipFill>
        <p:spPr>
          <a:xfrm>
            <a:off x="6096000" y="2261868"/>
            <a:ext cx="5648961" cy="3527111"/>
          </a:xfrm>
          <a:prstGeom prst="rect">
            <a:avLst/>
          </a:prstGeom>
        </p:spPr>
      </p:pic>
      <p:sp>
        <p:nvSpPr>
          <p:cNvPr id="9" name="TextBox 8">
            <a:extLst>
              <a:ext uri="{FF2B5EF4-FFF2-40B4-BE49-F238E27FC236}">
                <a16:creationId xmlns:a16="http://schemas.microsoft.com/office/drawing/2014/main" id="{AFC6AD83-8D4D-4E32-AB1B-0BE85170BD6B}"/>
              </a:ext>
            </a:extLst>
          </p:cNvPr>
          <p:cNvSpPr txBox="1"/>
          <p:nvPr/>
        </p:nvSpPr>
        <p:spPr>
          <a:xfrm>
            <a:off x="6019800" y="1690688"/>
            <a:ext cx="4577080" cy="365760"/>
          </a:xfrm>
          <a:prstGeom prst="rect">
            <a:avLst/>
          </a:prstGeom>
          <a:noFill/>
        </p:spPr>
        <p:txBody>
          <a:bodyPr wrap="square" rtlCol="0">
            <a:spAutoFit/>
          </a:bodyPr>
          <a:lstStyle/>
          <a:p>
            <a:pPr algn="ctr"/>
            <a:r>
              <a:rPr lang="en-US" b="1" dirty="0">
                <a:latin typeface="Graphik (Headings)"/>
              </a:rPr>
              <a:t>Self Driving Car</a:t>
            </a:r>
          </a:p>
        </p:txBody>
      </p:sp>
    </p:spTree>
    <p:extLst>
      <p:ext uri="{BB962C8B-B14F-4D97-AF65-F5344CB8AC3E}">
        <p14:creationId xmlns:p14="http://schemas.microsoft.com/office/powerpoint/2010/main" val="367667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53D8-6F94-A71E-1201-C36E773BF11B}"/>
              </a:ext>
            </a:extLst>
          </p:cNvPr>
          <p:cNvSpPr>
            <a:spLocks noGrp="1"/>
          </p:cNvSpPr>
          <p:nvPr>
            <p:ph type="title"/>
          </p:nvPr>
        </p:nvSpPr>
        <p:spPr/>
        <p:txBody>
          <a:bodyPr/>
          <a:lstStyle/>
          <a:p>
            <a:r>
              <a:rPr lang="en-US" sz="4800" b="1" dirty="0">
                <a:latin typeface="Graphik (Headings)"/>
              </a:rPr>
              <a:t>Classification of Deep Learning</a:t>
            </a:r>
            <a:endParaRPr lang="en-IN" dirty="0"/>
          </a:p>
        </p:txBody>
      </p:sp>
      <p:sp>
        <p:nvSpPr>
          <p:cNvPr id="3" name="Text Placeholder 2">
            <a:extLst>
              <a:ext uri="{FF2B5EF4-FFF2-40B4-BE49-F238E27FC236}">
                <a16:creationId xmlns:a16="http://schemas.microsoft.com/office/drawing/2014/main" id="{3CF7B628-B324-B61F-D1CE-1676BD547989}"/>
              </a:ext>
            </a:extLst>
          </p:cNvPr>
          <p:cNvSpPr>
            <a:spLocks noGrp="1"/>
          </p:cNvSpPr>
          <p:nvPr>
            <p:ph type="body" idx="1"/>
          </p:nvPr>
        </p:nvSpPr>
        <p:spPr/>
        <p:txBody>
          <a:bodyPr/>
          <a:lstStyle/>
          <a:p>
            <a:r>
              <a:rPr lang="en-IN" dirty="0"/>
              <a:t>Supervised</a:t>
            </a:r>
          </a:p>
        </p:txBody>
      </p:sp>
      <p:sp>
        <p:nvSpPr>
          <p:cNvPr id="4" name="Content Placeholder 3">
            <a:extLst>
              <a:ext uri="{FF2B5EF4-FFF2-40B4-BE49-F238E27FC236}">
                <a16:creationId xmlns:a16="http://schemas.microsoft.com/office/drawing/2014/main" id="{BE1893F5-9780-9EAC-7C86-9412DF5A78E4}"/>
              </a:ext>
            </a:extLst>
          </p:cNvPr>
          <p:cNvSpPr>
            <a:spLocks noGrp="1"/>
          </p:cNvSpPr>
          <p:nvPr>
            <p:ph sz="half" idx="2"/>
          </p:nvPr>
        </p:nvSpPr>
        <p:spPr>
          <a:xfrm>
            <a:off x="1046013" y="2702103"/>
            <a:ext cx="4488513" cy="2129779"/>
          </a:xfrm>
        </p:spPr>
        <p:txBody>
          <a:bodyPr/>
          <a:lstStyle/>
          <a:p>
            <a:pPr marL="571500" indent="-571500">
              <a:buFont typeface="Arial" panose="020B0604020202020204" pitchFamily="34" charset="0"/>
              <a:buChar char="•"/>
            </a:pPr>
            <a:r>
              <a:rPr lang="en-US" sz="1800" dirty="0">
                <a:solidFill>
                  <a:srgbClr val="C00000"/>
                </a:solidFill>
              </a:rPr>
              <a:t>Artificial Neural Network</a:t>
            </a:r>
          </a:p>
          <a:p>
            <a:pPr marL="571500" indent="-571500">
              <a:buFont typeface="Arial" panose="020B0604020202020204" pitchFamily="34" charset="0"/>
              <a:buChar char="•"/>
            </a:pPr>
            <a:r>
              <a:rPr lang="en-US" sz="1800" dirty="0">
                <a:solidFill>
                  <a:srgbClr val="C00000"/>
                </a:solidFill>
              </a:rPr>
              <a:t>Convolutional neural network</a:t>
            </a:r>
          </a:p>
          <a:p>
            <a:pPr marL="571500" indent="-571500">
              <a:buFont typeface="Arial" panose="020B0604020202020204" pitchFamily="34" charset="0"/>
              <a:buChar char="•"/>
            </a:pPr>
            <a:r>
              <a:rPr lang="en-US" sz="1800" dirty="0">
                <a:solidFill>
                  <a:srgbClr val="C00000"/>
                </a:solidFill>
              </a:rPr>
              <a:t>Recurrent neural network</a:t>
            </a:r>
          </a:p>
          <a:p>
            <a:endParaRPr lang="en-IN" dirty="0"/>
          </a:p>
        </p:txBody>
      </p:sp>
      <p:sp>
        <p:nvSpPr>
          <p:cNvPr id="5" name="Text Placeholder 4">
            <a:extLst>
              <a:ext uri="{FF2B5EF4-FFF2-40B4-BE49-F238E27FC236}">
                <a16:creationId xmlns:a16="http://schemas.microsoft.com/office/drawing/2014/main" id="{6A057F9C-D18B-DAEB-6F92-81732A79E399}"/>
              </a:ext>
            </a:extLst>
          </p:cNvPr>
          <p:cNvSpPr>
            <a:spLocks noGrp="1"/>
          </p:cNvSpPr>
          <p:nvPr>
            <p:ph type="body" sz="quarter" idx="3"/>
          </p:nvPr>
        </p:nvSpPr>
        <p:spPr/>
        <p:txBody>
          <a:bodyPr/>
          <a:lstStyle/>
          <a:p>
            <a:r>
              <a:rPr lang="en-IN" dirty="0"/>
              <a:t>Unsupervised</a:t>
            </a:r>
          </a:p>
        </p:txBody>
      </p:sp>
      <p:sp>
        <p:nvSpPr>
          <p:cNvPr id="6" name="Content Placeholder 5">
            <a:extLst>
              <a:ext uri="{FF2B5EF4-FFF2-40B4-BE49-F238E27FC236}">
                <a16:creationId xmlns:a16="http://schemas.microsoft.com/office/drawing/2014/main" id="{2ED0C1A0-D09E-62E9-FD0C-1FBD5F857A1B}"/>
              </a:ext>
            </a:extLst>
          </p:cNvPr>
          <p:cNvSpPr>
            <a:spLocks noGrp="1"/>
          </p:cNvSpPr>
          <p:nvPr>
            <p:ph sz="quarter" idx="4"/>
          </p:nvPr>
        </p:nvSpPr>
        <p:spPr>
          <a:xfrm>
            <a:off x="6363167" y="2702103"/>
            <a:ext cx="4137995" cy="1608251"/>
          </a:xfrm>
        </p:spPr>
        <p:txBody>
          <a:bodyPr/>
          <a:lstStyle/>
          <a:p>
            <a:pPr marL="571500" indent="-571500">
              <a:buFont typeface="Arial" panose="020B0604020202020204" pitchFamily="34" charset="0"/>
              <a:buChar char="•"/>
            </a:pPr>
            <a:r>
              <a:rPr lang="en-US" sz="1800" dirty="0">
                <a:solidFill>
                  <a:srgbClr val="FFC000"/>
                </a:solidFill>
              </a:rPr>
              <a:t>Boltzmann machine Vs Deep BM</a:t>
            </a:r>
          </a:p>
          <a:p>
            <a:pPr marL="571500" indent="-571500">
              <a:buFont typeface="Arial" panose="020B0604020202020204" pitchFamily="34" charset="0"/>
              <a:buChar char="•"/>
            </a:pPr>
            <a:r>
              <a:rPr lang="en-US" sz="1800" dirty="0">
                <a:solidFill>
                  <a:srgbClr val="FFC000"/>
                </a:solidFill>
              </a:rPr>
              <a:t>Self organizing maps</a:t>
            </a:r>
          </a:p>
          <a:p>
            <a:pPr marL="571500" indent="-571500">
              <a:buFont typeface="Arial" panose="020B0604020202020204" pitchFamily="34" charset="0"/>
              <a:buChar char="•"/>
            </a:pPr>
            <a:r>
              <a:rPr lang="en-US" sz="1800" dirty="0">
                <a:solidFill>
                  <a:srgbClr val="FFC000"/>
                </a:solidFill>
              </a:rPr>
              <a:t>Autoencoder</a:t>
            </a:r>
          </a:p>
          <a:p>
            <a:pPr marL="36900" indent="0">
              <a:buNone/>
            </a:pPr>
            <a:endParaRPr lang="en-IN" dirty="0"/>
          </a:p>
        </p:txBody>
      </p:sp>
      <p:sp>
        <p:nvSpPr>
          <p:cNvPr id="7" name="TextBox 6">
            <a:extLst>
              <a:ext uri="{FF2B5EF4-FFF2-40B4-BE49-F238E27FC236}">
                <a16:creationId xmlns:a16="http://schemas.microsoft.com/office/drawing/2014/main" id="{15C5AB0B-C8C5-2EB5-EB4F-4862D5BF0730}"/>
              </a:ext>
            </a:extLst>
          </p:cNvPr>
          <p:cNvSpPr txBox="1"/>
          <p:nvPr/>
        </p:nvSpPr>
        <p:spPr>
          <a:xfrm>
            <a:off x="3792354" y="4464810"/>
            <a:ext cx="5130265" cy="923330"/>
          </a:xfrm>
          <a:prstGeom prst="rect">
            <a:avLst/>
          </a:prstGeom>
          <a:noFill/>
        </p:spPr>
        <p:txBody>
          <a:bodyPr wrap="square" rtlCol="0">
            <a:spAutoFit/>
          </a:bodyPr>
          <a:lstStyle/>
          <a:p>
            <a:pPr marL="571500" indent="-571500">
              <a:buFont typeface="Arial" panose="020B0604020202020204" pitchFamily="34" charset="0"/>
              <a:buChar char="•"/>
            </a:pPr>
            <a:r>
              <a:rPr lang="en-US" sz="1800" dirty="0"/>
              <a:t>GAN (Generative Adversarial Network)</a:t>
            </a:r>
          </a:p>
          <a:p>
            <a:pPr marL="571500" indent="-571500">
              <a:buFont typeface="Arial" panose="020B0604020202020204" pitchFamily="34" charset="0"/>
              <a:buChar char="•"/>
            </a:pPr>
            <a:r>
              <a:rPr lang="en-US" sz="1800" dirty="0"/>
              <a:t>Deep Q Learning</a:t>
            </a:r>
          </a:p>
          <a:p>
            <a:pPr marL="571500" indent="-571500">
              <a:buFont typeface="Arial" panose="020B0604020202020204" pitchFamily="34" charset="0"/>
              <a:buChar char="•"/>
            </a:pPr>
            <a:r>
              <a:rPr lang="en-US" sz="1800" b="1" i="1" dirty="0">
                <a:solidFill>
                  <a:srgbClr val="92D050"/>
                </a:solidFill>
              </a:rPr>
              <a:t>Pre Train Model</a:t>
            </a:r>
            <a:endParaRPr lang="en-IN" dirty="0"/>
          </a:p>
        </p:txBody>
      </p:sp>
    </p:spTree>
    <p:extLst>
      <p:ext uri="{BB962C8B-B14F-4D97-AF65-F5344CB8AC3E}">
        <p14:creationId xmlns:p14="http://schemas.microsoft.com/office/powerpoint/2010/main" val="168079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344132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14</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34081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180684-8A32-37FF-474F-FB50B9A5EA0E}"/>
              </a:ext>
            </a:extLst>
          </p:cNvPr>
          <p:cNvSpPr txBox="1"/>
          <p:nvPr/>
        </p:nvSpPr>
        <p:spPr>
          <a:xfrm>
            <a:off x="2159267" y="2598003"/>
            <a:ext cx="7873465" cy="830997"/>
          </a:xfrm>
          <a:prstGeom prst="rect">
            <a:avLst/>
          </a:prstGeom>
          <a:noFill/>
        </p:spPr>
        <p:txBody>
          <a:bodyPr wrap="square">
            <a:spAutoFit/>
          </a:bodyPr>
          <a:lstStyle/>
          <a:p>
            <a:pPr algn="ctr"/>
            <a:r>
              <a:rPr lang="en-US" sz="4800" b="1" dirty="0"/>
              <a:t>Artificial Neural Network</a:t>
            </a:r>
            <a:endParaRPr lang="en-US" sz="4800" b="1" dirty="0">
              <a:solidFill>
                <a:schemeClr val="accent5"/>
              </a:solidFill>
            </a:endParaRPr>
          </a:p>
        </p:txBody>
      </p:sp>
    </p:spTree>
    <p:extLst>
      <p:ext uri="{BB962C8B-B14F-4D97-AF65-F5344CB8AC3E}">
        <p14:creationId xmlns:p14="http://schemas.microsoft.com/office/powerpoint/2010/main" val="340862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C18015-61A8-4CFA-8CE6-F903943C918B}"/>
              </a:ext>
            </a:extLst>
          </p:cNvPr>
          <p:cNvSpPr/>
          <p:nvPr/>
        </p:nvSpPr>
        <p:spPr>
          <a:xfrm>
            <a:off x="324639" y="1660284"/>
            <a:ext cx="11739368" cy="523220"/>
          </a:xfrm>
          <a:prstGeom prst="rect">
            <a:avLst/>
          </a:prstGeom>
        </p:spPr>
        <p:txBody>
          <a:bodyPr wrap="none">
            <a:spAutoFit/>
          </a:bodyPr>
          <a:lstStyle/>
          <a:p>
            <a:r>
              <a:rPr lang="en-US" sz="2800" b="1" dirty="0"/>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1037690" y="2815118"/>
            <a:ext cx="9999656" cy="3354765"/>
          </a:xfrm>
          <a:prstGeom prst="rect">
            <a:avLst/>
          </a:prstGeom>
        </p:spPr>
        <p:txBody>
          <a:bodyPr wrap="square">
            <a:spAutoFit/>
          </a:bodyPr>
          <a:lstStyle/>
          <a:p>
            <a:pPr algn="ctr"/>
            <a:endParaRPr lang="en-US" sz="6600" b="1" dirty="0"/>
          </a:p>
          <a:p>
            <a:pPr algn="ctr"/>
            <a:r>
              <a:rPr lang="en-US" sz="6600" b="1" dirty="0"/>
              <a:t>Artificial Neural Network</a:t>
            </a:r>
            <a:endParaRPr lang="en-US" sz="6600" b="1" dirty="0">
              <a:solidFill>
                <a:schemeClr val="accent5"/>
              </a:solidFill>
            </a:endParaRPr>
          </a:p>
          <a:p>
            <a:pPr algn="ctr"/>
            <a:endParaRPr lang="en-US" sz="3600" b="1" dirty="0">
              <a:solidFill>
                <a:schemeClr val="accent5"/>
              </a:solidFill>
            </a:endParaRPr>
          </a:p>
          <a:p>
            <a:pPr algn="ctr"/>
            <a:r>
              <a:rPr lang="en-US" sz="4400" b="1" dirty="0">
                <a:solidFill>
                  <a:srgbClr val="FFC000"/>
                </a:solidFill>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21219485">
            <a:off x="426618" y="2207258"/>
            <a:ext cx="765947" cy="18888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819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What is Neural ?</a:t>
            </a:r>
            <a:endParaRPr lang="en-US" sz="4800" b="1" dirty="0">
              <a:solidFill>
                <a:schemeClr val="accent5"/>
              </a:solidFill>
            </a:endParaRPr>
          </a:p>
        </p:txBody>
      </p:sp>
      <p:pic>
        <p:nvPicPr>
          <p:cNvPr id="5" name="Picture 4">
            <a:extLst>
              <a:ext uri="{FF2B5EF4-FFF2-40B4-BE49-F238E27FC236}">
                <a16:creationId xmlns:a16="http://schemas.microsoft.com/office/drawing/2014/main" id="{4EED4987-5748-4D5E-858E-71201425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70" y="1073739"/>
            <a:ext cx="8058860" cy="4710522"/>
          </a:xfrm>
          <a:prstGeom prst="rect">
            <a:avLst/>
          </a:prstGeom>
        </p:spPr>
      </p:pic>
    </p:spTree>
    <p:extLst>
      <p:ext uri="{BB962C8B-B14F-4D97-AF65-F5344CB8AC3E}">
        <p14:creationId xmlns:p14="http://schemas.microsoft.com/office/powerpoint/2010/main" val="667139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How Neural Works?</a:t>
            </a:r>
            <a:endParaRPr lang="en-US" sz="4800" b="1" dirty="0">
              <a:solidFill>
                <a:schemeClr val="accent5"/>
              </a:solidFill>
            </a:endParaRP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435" y="1449446"/>
            <a:ext cx="9126224" cy="4601217"/>
          </a:xfrm>
          <a:prstGeom prst="rect">
            <a:avLst/>
          </a:prstGeom>
        </p:spPr>
      </p:pic>
    </p:spTree>
    <p:extLst>
      <p:ext uri="{BB962C8B-B14F-4D97-AF65-F5344CB8AC3E}">
        <p14:creationId xmlns:p14="http://schemas.microsoft.com/office/powerpoint/2010/main" val="261516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a:t>Perceptron</a:t>
            </a:r>
            <a:endParaRPr lang="en-US" sz="4800" b="1" dirty="0">
              <a:solidFill>
                <a:schemeClr val="accent5"/>
              </a:solidFill>
            </a:endParaRPr>
          </a:p>
        </p:txBody>
      </p:sp>
    </p:spTree>
    <p:extLst>
      <p:ext uri="{BB962C8B-B14F-4D97-AF65-F5344CB8AC3E}">
        <p14:creationId xmlns:p14="http://schemas.microsoft.com/office/powerpoint/2010/main" val="66916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A3C25-9C79-214B-3266-5EF8C8A9D19F}"/>
              </a:ext>
            </a:extLst>
          </p:cNvPr>
          <p:cNvSpPr>
            <a:spLocks noGrp="1"/>
          </p:cNvSpPr>
          <p:nvPr>
            <p:ph idx="1"/>
          </p:nvPr>
        </p:nvSpPr>
        <p:spPr/>
        <p:txBody>
          <a:bodyPr>
            <a:normAutofit/>
          </a:bodyPr>
          <a:lstStyle/>
          <a:p>
            <a:pPr marL="0" indent="0" algn="ctr">
              <a:buNone/>
            </a:pPr>
            <a:r>
              <a:rPr lang="en-IN" sz="2800" dirty="0"/>
              <a:t>Who is your Trainer?</a:t>
            </a:r>
          </a:p>
          <a:p>
            <a:pPr marL="0" indent="0" algn="ctr">
              <a:buNone/>
            </a:pPr>
            <a:r>
              <a:rPr lang="en-IN" sz="2800" dirty="0"/>
              <a:t>https://www.linkedin.com/in/kmrgautam/</a:t>
            </a:r>
          </a:p>
        </p:txBody>
      </p:sp>
    </p:spTree>
    <p:extLst>
      <p:ext uri="{BB962C8B-B14F-4D97-AF65-F5344CB8AC3E}">
        <p14:creationId xmlns:p14="http://schemas.microsoft.com/office/powerpoint/2010/main" val="229001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
                                        <p:tgtEl>
                                          <p:spTgt spid="3">
                                            <p:txEl>
                                              <p:pRg st="1" end="1"/>
                                            </p:txEl>
                                          </p:spTgt>
                                        </p:tgtEl>
                                      </p:cBhvr>
                                    </p:animEffect>
                                    <p:anim calcmode="lin" valueType="num">
                                      <p:cBhvr>
                                        <p:cTn id="15"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400" fill="hold"/>
                                        <p:tgtEl>
                                          <p:spTgt spid="3">
                                            <p:txEl>
                                              <p:pRg st="1" end="1"/>
                                            </p:txEl>
                                          </p:spTgt>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3">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3">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err="1"/>
              <a:t>Perceptrons</a:t>
            </a:r>
            <a:endParaRPr lang="en-US" sz="4800" b="1" dirty="0">
              <a:solidFill>
                <a:schemeClr val="accent5"/>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57" y="1675083"/>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359895" y="1274973"/>
            <a:ext cx="294157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303052" y="1840477"/>
                <a:ext cx="2704139" cy="847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m:t>
                          </m:r>
                        </m:sub>
                        <m:sup>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𝒎</m:t>
                          </m:r>
                        </m:sup>
                        <m:e>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𝒘𝒊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𝒙𝒊</m:t>
                          </m:r>
                        </m:e>
                      </m:nary>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303052" y="1840477"/>
                <a:ext cx="2704139" cy="847283"/>
              </a:xfrm>
              <a:prstGeom prst="rect">
                <a:avLst/>
              </a:prstGeom>
              <a:blipFill>
                <a:blip r:embed="rId3"/>
                <a:stretch>
                  <a:fillRect b="-719"/>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204879" y="2938513"/>
            <a:ext cx="2367350" cy="646331"/>
          </a:xfrm>
          <a:prstGeom prst="rect">
            <a:avLst/>
          </a:prstGeom>
          <a:noFill/>
        </p:spPr>
        <p:txBody>
          <a:bodyPr wrap="square" rtlCol="0">
            <a:spAutoFit/>
          </a:bodyPr>
          <a:lstStyle/>
          <a:p>
            <a:r>
              <a:rPr lang="en-US" b="1" i="1" dirty="0">
                <a:solidFill>
                  <a:schemeClr val="bg2"/>
                </a:solidFill>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5" name="Rectangle 4">
            <a:extLst>
              <a:ext uri="{FF2B5EF4-FFF2-40B4-BE49-F238E27FC236}">
                <a16:creationId xmlns:a16="http://schemas.microsoft.com/office/drawing/2014/main" id="{300465AD-A586-4CC0-B4A4-43A023886B84}"/>
              </a:ext>
            </a:extLst>
          </p:cNvPr>
          <p:cNvSpPr/>
          <p:nvPr/>
        </p:nvSpPr>
        <p:spPr>
          <a:xfrm>
            <a:off x="742278" y="878919"/>
            <a:ext cx="11198710" cy="5139869"/>
          </a:xfrm>
          <a:prstGeom prst="rect">
            <a:avLst/>
          </a:prstGeom>
        </p:spPr>
        <p:txBody>
          <a:bodyPr wrap="square">
            <a:spAutoFit/>
          </a:bodyPr>
          <a:lstStyle/>
          <a:p>
            <a:r>
              <a:rPr lang="en-US" sz="2400" dirty="0"/>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endParaRPr lang="en-US" sz="2400" dirty="0"/>
          </a:p>
          <a:p>
            <a:endParaRPr lang="en-US" sz="2400" dirty="0"/>
          </a:p>
          <a:p>
            <a:endParaRPr lang="en-US" sz="2400" dirty="0"/>
          </a:p>
          <a:p>
            <a:endParaRPr lang="en-US" sz="2400" dirty="0"/>
          </a:p>
          <a:p>
            <a:r>
              <a:rPr lang="en-US" sz="2400" b="1" i="1" dirty="0">
                <a:solidFill>
                  <a:schemeClr val="accent6"/>
                </a:solidFill>
              </a:rPr>
              <a:t>The activation function is the non linear transformation that we do over the input signal. This transformed output is then seen to the next layer of neurons as input.</a:t>
            </a:r>
          </a:p>
          <a:p>
            <a:endParaRPr lang="en-US" sz="2400" dirty="0"/>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Non 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a:t>
            </a: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102" y="2669169"/>
            <a:ext cx="6173061" cy="981212"/>
          </a:xfrm>
          <a:prstGeom prst="rect">
            <a:avLst/>
          </a:prstGeom>
        </p:spPr>
      </p:pic>
    </p:spTree>
    <p:extLst>
      <p:ext uri="{BB962C8B-B14F-4D97-AF65-F5344CB8AC3E}">
        <p14:creationId xmlns:p14="http://schemas.microsoft.com/office/powerpoint/2010/main" val="128112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4" name="Rectangle 3">
            <a:extLst>
              <a:ext uri="{FF2B5EF4-FFF2-40B4-BE49-F238E27FC236}">
                <a16:creationId xmlns:a16="http://schemas.microsoft.com/office/drawing/2014/main" id="{66450FD9-2483-4C83-BCD7-BA72583F0933}"/>
              </a:ext>
            </a:extLst>
          </p:cNvPr>
          <p:cNvSpPr/>
          <p:nvPr/>
        </p:nvSpPr>
        <p:spPr>
          <a:xfrm>
            <a:off x="7155177" y="2851568"/>
            <a:ext cx="3277496" cy="3170099"/>
          </a:xfrm>
          <a:prstGeom prst="rect">
            <a:avLst/>
          </a:prstGeom>
        </p:spPr>
        <p:txBody>
          <a:bodyPr wrap="square">
            <a:spAutoFit/>
          </a:bodyPr>
          <a:lstStyle/>
          <a:p>
            <a:endParaRPr lang="en-US" sz="2800" b="1" dirty="0">
              <a:solidFill>
                <a:srgbClr val="595858"/>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Threshold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Sigmoid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Tanh</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ReLU</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Leaky ReLU</a:t>
            </a:r>
          </a:p>
          <a:p>
            <a:pPr>
              <a:buFont typeface="+mj-lt"/>
              <a:buAutoNum type="arabicPeriod"/>
            </a:pPr>
            <a:r>
              <a:rPr lang="en-US" sz="3200" b="1" dirty="0">
                <a:solidFill>
                  <a:schemeClr val="accent6"/>
                </a:solidFill>
                <a:effectLst>
                  <a:outerShdw blurRad="38100" dist="38100" dir="2700000" algn="tl">
                    <a:srgbClr val="000000">
                      <a:alpha val="43137"/>
                    </a:srgbClr>
                  </a:outerShdw>
                </a:effectLst>
              </a:rPr>
              <a:t>SoftMax</a:t>
            </a:r>
            <a:endParaRPr lang="en-US" sz="2800" b="1" i="0" dirty="0">
              <a:solidFill>
                <a:schemeClr val="accent6"/>
              </a:solidFill>
              <a:effectLst>
                <a:outerShdw blurRad="38100" dist="38100" dir="2700000" algn="tl">
                  <a:srgbClr val="000000">
                    <a:alpha val="43137"/>
                  </a:srgbClr>
                </a:outerShdw>
              </a:effectLst>
              <a:latin typeface="roboto"/>
            </a:endParaRPr>
          </a:p>
        </p:txBody>
      </p:sp>
      <p:sp>
        <p:nvSpPr>
          <p:cNvPr id="6" name="Rectangle 5">
            <a:extLst>
              <a:ext uri="{FF2B5EF4-FFF2-40B4-BE49-F238E27FC236}">
                <a16:creationId xmlns:a16="http://schemas.microsoft.com/office/drawing/2014/main" id="{FE77F719-6B7E-42C2-8725-74DB3C524C16}"/>
              </a:ext>
            </a:extLst>
          </p:cNvPr>
          <p:cNvSpPr/>
          <p:nvPr/>
        </p:nvSpPr>
        <p:spPr>
          <a:xfrm>
            <a:off x="458080" y="871930"/>
            <a:ext cx="3448188" cy="707886"/>
          </a:xfrm>
          <a:prstGeom prst="rect">
            <a:avLst/>
          </a:prstGeom>
        </p:spPr>
        <p:txBody>
          <a:bodyPr wrap="none">
            <a:spAutoFit/>
          </a:bodyPr>
          <a:lstStyle/>
          <a:p>
            <a:r>
              <a:rPr lang="en-US" sz="4000" b="1" i="1" dirty="0"/>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595969" y="2692832"/>
            <a:ext cx="4869538" cy="769441"/>
          </a:xfrm>
          <a:prstGeom prst="rect">
            <a:avLst/>
          </a:prstGeom>
        </p:spPr>
        <p:txBody>
          <a:bodyPr wrap="none">
            <a:spAutoFit/>
          </a:bodyPr>
          <a:lstStyle/>
          <a:p>
            <a:r>
              <a:rPr lang="en-US" sz="4400" b="1" i="1" dirty="0"/>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231743" y="1673934"/>
            <a:ext cx="6096000" cy="707886"/>
          </a:xfrm>
          <a:prstGeom prst="rect">
            <a:avLst/>
          </a:prstGeom>
        </p:spPr>
        <p:txBody>
          <a:bodyPr>
            <a:spAutoFit/>
          </a:bodyPr>
          <a:lstStyle/>
          <a:p>
            <a:pPr algn="just"/>
            <a:r>
              <a:rPr lang="en-US" sz="2000" dirty="0">
                <a:effectLst>
                  <a:outerShdw blurRad="38100" dist="38100" dir="2700000" algn="tl">
                    <a:srgbClr val="000000">
                      <a:alpha val="43137"/>
                    </a:srgbClr>
                  </a:outerShdw>
                </a:effectLst>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609" y="829815"/>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231743" y="3789918"/>
            <a:ext cx="6096000" cy="1938992"/>
          </a:xfrm>
          <a:prstGeom prst="rect">
            <a:avLst/>
          </a:prstGeom>
        </p:spPr>
        <p:txBody>
          <a:bodyPr>
            <a:spAutoFit/>
          </a:bodyPr>
          <a:lstStyle/>
          <a:p>
            <a:pPr algn="just"/>
            <a:r>
              <a:rPr lang="en-US" sz="2000" dirty="0"/>
              <a:t>They make it easy for the model to     generalize or adapt with variety of data and to differentiate between the output</a:t>
            </a:r>
          </a:p>
          <a:p>
            <a:pPr algn="just"/>
            <a:endParaRPr lang="en-US" sz="2000" dirty="0"/>
          </a:p>
          <a:p>
            <a:pPr algn="just"/>
            <a:r>
              <a:rPr lang="en-US" sz="2000" dirty="0"/>
              <a:t>The </a:t>
            </a:r>
            <a:r>
              <a:rPr lang="en-US" sz="2000" dirty="0">
                <a:solidFill>
                  <a:srgbClr val="FF0000"/>
                </a:solidFill>
              </a:rPr>
              <a:t>Nonlinear Activation </a:t>
            </a:r>
            <a:r>
              <a:rPr lang="en-US" sz="2000" dirty="0"/>
              <a:t>Functions are mainly divided on the basis of their </a:t>
            </a:r>
            <a:r>
              <a:rPr lang="en-US" sz="2000" b="1" dirty="0"/>
              <a:t>range or curves</a:t>
            </a:r>
            <a:endParaRPr lang="en-US" sz="2000" dirty="0"/>
          </a:p>
        </p:txBody>
      </p:sp>
    </p:spTree>
    <p:extLst>
      <p:ext uri="{BB962C8B-B14F-4D97-AF65-F5344CB8AC3E}">
        <p14:creationId xmlns:p14="http://schemas.microsoft.com/office/powerpoint/2010/main" val="10844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Threshold Function?</a:t>
            </a:r>
          </a:p>
        </p:txBody>
      </p:sp>
      <p:pic>
        <p:nvPicPr>
          <p:cNvPr id="7" name="Picture 6">
            <a:extLst>
              <a:ext uri="{FF2B5EF4-FFF2-40B4-BE49-F238E27FC236}">
                <a16:creationId xmlns:a16="http://schemas.microsoft.com/office/drawing/2014/main" id="{DB59D48A-EFAE-49FD-BBD4-08DCBB46F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125" y="1004549"/>
            <a:ext cx="9497750" cy="4848902"/>
          </a:xfrm>
          <a:prstGeom prst="rect">
            <a:avLst/>
          </a:prstGeom>
        </p:spPr>
      </p:pic>
    </p:spTree>
    <p:extLst>
      <p:ext uri="{BB962C8B-B14F-4D97-AF65-F5344CB8AC3E}">
        <p14:creationId xmlns:p14="http://schemas.microsoft.com/office/powerpoint/2010/main" val="80810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650" y="3216526"/>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7" y="832753"/>
            <a:ext cx="11940989" cy="1815882"/>
          </a:xfrm>
          <a:prstGeom prst="rect">
            <a:avLst/>
          </a:prstGeom>
        </p:spPr>
        <p:txBody>
          <a:bodyPr wrap="square">
            <a:spAutoFit/>
          </a:bodyPr>
          <a:lstStyle/>
          <a:p>
            <a:pPr algn="just"/>
            <a:r>
              <a:rPr lang="en-US" sz="2800" dirty="0"/>
              <a:t>The Sigmoid Function curve looks like a S-shape</a:t>
            </a:r>
          </a:p>
          <a:p>
            <a:pPr algn="just"/>
            <a:r>
              <a:rPr lang="en-US" sz="2800" dirty="0"/>
              <a:t>This function reduces extreme values or outliers in data without removing them.</a:t>
            </a:r>
          </a:p>
          <a:p>
            <a:pPr algn="just"/>
            <a:r>
              <a:rPr lang="en-US" sz="2800" dirty="0"/>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Rectifier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770" y="2441590"/>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r>
              <a:rPr lang="en-US" sz="2400" dirty="0">
                <a:latin typeface="roboto"/>
              </a:rPr>
              <a:t>ReLU is the most widely used activation function while designing networks today. First things first, the ReLU function is non linear, which means we can easily backpropagate the errors and have multiple layers of neurons being activated by the ReLU function.</a:t>
            </a:r>
            <a:endParaRPr lang="en-US" sz="2400" dirty="0"/>
          </a:p>
        </p:txBody>
      </p:sp>
    </p:spTree>
    <p:extLst>
      <p:ext uri="{BB962C8B-B14F-4D97-AF65-F5344CB8AC3E}">
        <p14:creationId xmlns:p14="http://schemas.microsoft.com/office/powerpoint/2010/main" val="397879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Leaky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7" name="Rectangle 6">
            <a:extLst>
              <a:ext uri="{FF2B5EF4-FFF2-40B4-BE49-F238E27FC236}">
                <a16:creationId xmlns:a16="http://schemas.microsoft.com/office/drawing/2014/main" id="{FFE44BFA-8AD3-41FA-818B-EE4C79C06C4B}"/>
              </a:ext>
            </a:extLst>
          </p:cNvPr>
          <p:cNvSpPr/>
          <p:nvPr/>
        </p:nvSpPr>
        <p:spPr>
          <a:xfrm>
            <a:off x="114748" y="871930"/>
            <a:ext cx="11940988" cy="1569660"/>
          </a:xfrm>
          <a:prstGeom prst="rect">
            <a:avLst/>
          </a:prstGeom>
        </p:spPr>
        <p:txBody>
          <a:bodyPr wrap="square">
            <a:spAutoFit/>
          </a:bodyPr>
          <a:lstStyle/>
          <a:p>
            <a:r>
              <a:rPr lang="en-US" sz="2400" dirty="0"/>
              <a:t>Leaky ReLU function is nothing but an improved version of the ReLU function. As we saw that for the ReLU function, the gradient is 0 for x&lt;0, which made the neurons die for activations in that region. Leaky ReLU is defined to address this problem. Instead of defining the </a:t>
            </a:r>
            <a:r>
              <a:rPr lang="en-US" sz="2400" dirty="0" err="1"/>
              <a:t>Relu</a:t>
            </a:r>
            <a:r>
              <a:rPr lang="en-US" sz="2400" dirty="0"/>
              <a:t> function as 0 for x less than 0, we define it as a small linear component of x.</a:t>
            </a:r>
            <a:endParaRPr lang="en-US" sz="3200" dirty="0"/>
          </a:p>
        </p:txBody>
      </p:sp>
      <p:sp>
        <p:nvSpPr>
          <p:cNvPr id="4" name="Rectangle 3">
            <a:extLst>
              <a:ext uri="{FF2B5EF4-FFF2-40B4-BE49-F238E27FC236}">
                <a16:creationId xmlns:a16="http://schemas.microsoft.com/office/drawing/2014/main" id="{892E6300-DC60-41A2-A2DF-984B4095E6AE}"/>
              </a:ext>
            </a:extLst>
          </p:cNvPr>
          <p:cNvSpPr/>
          <p:nvPr/>
        </p:nvSpPr>
        <p:spPr>
          <a:xfrm>
            <a:off x="195430" y="5872378"/>
            <a:ext cx="11801139" cy="646331"/>
          </a:xfrm>
          <a:prstGeom prst="rect">
            <a:avLst/>
          </a:prstGeom>
        </p:spPr>
        <p:txBody>
          <a:bodyPr wrap="square">
            <a:spAutoFit/>
          </a:bodyPr>
          <a:lstStyle/>
          <a:p>
            <a:r>
              <a:rPr lang="en-US" b="1" dirty="0">
                <a:solidFill>
                  <a:schemeClr val="accent6"/>
                </a:solidFill>
                <a:latin typeface="roboto"/>
              </a:rPr>
              <a:t>What we have done here is that we have simply replaced the horizontal line with a non-zero, non-horizontal line. Here a is a small value like 0.01 or so.</a:t>
            </a:r>
            <a:endParaRPr lang="en-US" b="1" dirty="0">
              <a:solidFill>
                <a:schemeClr val="accent6"/>
              </a:solidFill>
            </a:endParaRPr>
          </a:p>
        </p:txBody>
      </p:sp>
      <p:pic>
        <p:nvPicPr>
          <p:cNvPr id="8" name="Picture 7">
            <a:extLst>
              <a:ext uri="{FF2B5EF4-FFF2-40B4-BE49-F238E27FC236}">
                <a16:creationId xmlns:a16="http://schemas.microsoft.com/office/drawing/2014/main" id="{AE39E7EB-8325-4A8C-A762-F49AD3D4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084" y="2814188"/>
            <a:ext cx="4493334" cy="2821042"/>
          </a:xfrm>
          <a:prstGeom prst="rect">
            <a:avLst/>
          </a:prstGeom>
        </p:spPr>
      </p:pic>
    </p:spTree>
    <p:extLst>
      <p:ext uri="{BB962C8B-B14F-4D97-AF65-F5344CB8AC3E}">
        <p14:creationId xmlns:p14="http://schemas.microsoft.com/office/powerpoint/2010/main" val="125300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Hyperbolic or Tangent Function?</a:t>
            </a:r>
          </a:p>
        </p:txBody>
      </p:sp>
      <p:pic>
        <p:nvPicPr>
          <p:cNvPr id="5" name="Picture 4">
            <a:extLst>
              <a:ext uri="{FF2B5EF4-FFF2-40B4-BE49-F238E27FC236}">
                <a16:creationId xmlns:a16="http://schemas.microsoft.com/office/drawing/2014/main" id="{4522E179-996F-4FD1-8EEF-83AA64DC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885" y="3471480"/>
            <a:ext cx="5523901" cy="2860496"/>
          </a:xfrm>
          <a:prstGeom prst="rect">
            <a:avLst/>
          </a:prstGeom>
        </p:spPr>
      </p:pic>
      <p:sp>
        <p:nvSpPr>
          <p:cNvPr id="7" name="Rectangle 6">
            <a:extLst>
              <a:ext uri="{FF2B5EF4-FFF2-40B4-BE49-F238E27FC236}">
                <a16:creationId xmlns:a16="http://schemas.microsoft.com/office/drawing/2014/main" id="{409D5C44-6B71-46C4-AEEC-D6A55DAF7752}"/>
              </a:ext>
            </a:extLst>
          </p:cNvPr>
          <p:cNvSpPr/>
          <p:nvPr/>
        </p:nvSpPr>
        <p:spPr>
          <a:xfrm>
            <a:off x="190054" y="1017543"/>
            <a:ext cx="11865682" cy="2308324"/>
          </a:xfrm>
          <a:prstGeom prst="rect">
            <a:avLst/>
          </a:prstGeom>
        </p:spPr>
        <p:txBody>
          <a:bodyPr wrap="square">
            <a:spAutoFit/>
          </a:bodyPr>
          <a:lstStyle/>
          <a:p>
            <a:pPr algn="just"/>
            <a:r>
              <a:rPr lang="en-US" sz="2400" dirty="0"/>
              <a:t>tanh is a hyperbolic trigonometric function</a:t>
            </a:r>
          </a:p>
          <a:p>
            <a:pPr algn="just"/>
            <a:r>
              <a:rPr lang="en-US" sz="2400" dirty="0"/>
              <a:t>The tangent represents a ratio between the opposite and adjacent sides of a right triangle, tanh represents the ratio of the hyperbolic sine to the hyperbolic cosine: tanh(</a:t>
            </a:r>
            <a:r>
              <a:rPr lang="en-US" sz="2400" i="1" dirty="0"/>
              <a:t>x</a:t>
            </a:r>
            <a:r>
              <a:rPr lang="en-US" sz="2400" dirty="0"/>
              <a:t>) = </a:t>
            </a:r>
            <a:r>
              <a:rPr lang="en-US" sz="2400" dirty="0" err="1"/>
              <a:t>sinh</a:t>
            </a:r>
            <a:r>
              <a:rPr lang="en-US" sz="2400" dirty="0"/>
              <a:t>(</a:t>
            </a:r>
            <a:r>
              <a:rPr lang="en-US" sz="2400" i="1" dirty="0"/>
              <a:t>x</a:t>
            </a:r>
            <a:r>
              <a:rPr lang="en-US" sz="2400" dirty="0"/>
              <a:t>) / </a:t>
            </a:r>
            <a:r>
              <a:rPr lang="en-US" sz="2400" dirty="0" err="1"/>
              <a:t>cosh</a:t>
            </a:r>
            <a:r>
              <a:rPr lang="en-US" sz="2400" dirty="0"/>
              <a:t>(</a:t>
            </a:r>
            <a:r>
              <a:rPr lang="en-US" sz="2400" i="1" dirty="0"/>
              <a:t>x</a:t>
            </a:r>
            <a:r>
              <a:rPr lang="en-US" sz="2400" dirty="0"/>
              <a:t>)</a:t>
            </a:r>
          </a:p>
          <a:p>
            <a:pPr algn="just"/>
            <a:r>
              <a:rPr lang="en-US" sz="2400" dirty="0"/>
              <a:t>Unlike the Sigmoid function, the normalized range of tanh is –1 to 1 The advantage of tanh is that it can deal more easily with negative numbers</a:t>
            </a:r>
          </a:p>
        </p:txBody>
      </p:sp>
    </p:spTree>
    <p:extLst>
      <p:ext uri="{BB962C8B-B14F-4D97-AF65-F5344CB8AC3E}">
        <p14:creationId xmlns:p14="http://schemas.microsoft.com/office/powerpoint/2010/main" val="224231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SoftMax Function (for Multiple Classification)?</a:t>
            </a:r>
          </a:p>
        </p:txBody>
      </p:sp>
      <p:sp>
        <p:nvSpPr>
          <p:cNvPr id="7" name="Rectangle 6">
            <a:extLst>
              <a:ext uri="{FF2B5EF4-FFF2-40B4-BE49-F238E27FC236}">
                <a16:creationId xmlns:a16="http://schemas.microsoft.com/office/drawing/2014/main" id="{409D5C44-6B71-46C4-AEEC-D6A55DAF7752}"/>
              </a:ext>
            </a:extLst>
          </p:cNvPr>
          <p:cNvSpPr/>
          <p:nvPr/>
        </p:nvSpPr>
        <p:spPr>
          <a:xfrm>
            <a:off x="163159" y="871930"/>
            <a:ext cx="11865682" cy="3139321"/>
          </a:xfrm>
          <a:prstGeom prst="rect">
            <a:avLst/>
          </a:prstGeom>
        </p:spPr>
        <p:txBody>
          <a:bodyPr wrap="square">
            <a:spAutoFit/>
          </a:bodyPr>
          <a:lstStyle/>
          <a:p>
            <a:pPr algn="just"/>
            <a:r>
              <a:rPr lang="en-US" dirty="0"/>
              <a:t>SoftMax function calculates the probabilities distribution of the event over ‘n’ different events. In general way of saying, this function will calculate the probabilities of each target class over all possible target classes. Later the calculated probabilities will be helpful for determining the target class for the given inputs.</a:t>
            </a:r>
          </a:p>
          <a:p>
            <a:pPr algn="just"/>
            <a:endParaRPr lang="en-US" dirty="0"/>
          </a:p>
          <a:p>
            <a:pPr algn="just"/>
            <a:r>
              <a:rPr lang="en-US" dirty="0"/>
              <a:t>The main advantage of using </a:t>
            </a:r>
            <a:r>
              <a:rPr lang="en-US" dirty="0" err="1"/>
              <a:t>Softmax</a:t>
            </a:r>
            <a:r>
              <a:rPr lang="en-US" dirty="0"/>
              <a:t> is the output probabilities range. The range will 0 to 1, and the sum of all the probabilities will be equal to one. If the </a:t>
            </a:r>
            <a:r>
              <a:rPr lang="en-US" dirty="0" err="1"/>
              <a:t>softmax</a:t>
            </a:r>
            <a:r>
              <a:rPr lang="en-US" dirty="0"/>
              <a:t> function used for multi-classification model it returns the probabilities of each class and the target class will have the high probability.</a:t>
            </a:r>
          </a:p>
          <a:p>
            <a:pPr algn="just"/>
            <a:endParaRPr lang="en-US" dirty="0"/>
          </a:p>
          <a:p>
            <a:pPr algn="just"/>
            <a:r>
              <a:rPr lang="en-US" dirty="0"/>
              <a:t>The formula computes the exponential (e-power) of the given input value and the sum of exponential values of all the values in the inputs. Then the ratio of the exponential of the input value and the sum of exponential values is the output of the </a:t>
            </a:r>
            <a:r>
              <a:rPr lang="en-US" dirty="0" err="1"/>
              <a:t>softmax</a:t>
            </a:r>
            <a:r>
              <a:rPr lang="en-US" dirty="0"/>
              <a:t> function.</a:t>
            </a:r>
          </a:p>
        </p:txBody>
      </p:sp>
      <p:pic>
        <p:nvPicPr>
          <p:cNvPr id="18" name="Picture 17">
            <a:extLst>
              <a:ext uri="{FF2B5EF4-FFF2-40B4-BE49-F238E27FC236}">
                <a16:creationId xmlns:a16="http://schemas.microsoft.com/office/drawing/2014/main" id="{20AF21EA-8EBA-4FE1-8AEC-BD3A2A2BA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457327"/>
            <a:ext cx="4622756" cy="1562085"/>
          </a:xfrm>
          <a:prstGeom prst="rect">
            <a:avLst/>
          </a:prstGeom>
        </p:spPr>
      </p:pic>
      <p:pic>
        <p:nvPicPr>
          <p:cNvPr id="20" name="Picture 19">
            <a:extLst>
              <a:ext uri="{FF2B5EF4-FFF2-40B4-BE49-F238E27FC236}">
                <a16:creationId xmlns:a16="http://schemas.microsoft.com/office/drawing/2014/main" id="{7C119C28-E346-45FC-8EA1-D6241ACE3B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518" y="4193667"/>
            <a:ext cx="2670873" cy="2089406"/>
          </a:xfrm>
          <a:prstGeom prst="rect">
            <a:avLst/>
          </a:prstGeom>
        </p:spPr>
      </p:pic>
    </p:spTree>
    <p:extLst>
      <p:ext uri="{BB962C8B-B14F-4D97-AF65-F5344CB8AC3E}">
        <p14:creationId xmlns:p14="http://schemas.microsoft.com/office/powerpoint/2010/main" val="354173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Activation Function Example</a:t>
            </a: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34" y="782665"/>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a:extLst>
              <a:ext uri="{FF2B5EF4-FFF2-40B4-BE49-F238E27FC236}">
                <a16:creationId xmlns:a16="http://schemas.microsoft.com/office/drawing/2014/main" id="{F05566A6-55ED-E126-DB8A-8C4616CFE38B}"/>
              </a:ext>
            </a:extLst>
          </p:cNvPr>
          <p:cNvGraphicFramePr>
            <a:graphicFrameLocks noChangeAspect="1"/>
          </p:cNvGraphicFramePr>
          <p:nvPr/>
        </p:nvGraphicFramePr>
        <p:xfrm>
          <a:off x="321431" y="827772"/>
          <a:ext cx="11549138" cy="5553777"/>
        </p:xfrm>
        <a:graphic>
          <a:graphicData uri="http://schemas.openxmlformats.org/presentationml/2006/ole">
            <mc:AlternateContent xmlns:mc="http://schemas.openxmlformats.org/markup-compatibility/2006">
              <mc:Choice xmlns:v="urn:schemas-microsoft-com:vml" Requires="v">
                <p:oleObj name="Bitmap Image" r:id="rId2" imgW="4317840" imgH="2076480" progId="PBrush">
                  <p:embed/>
                </p:oleObj>
              </mc:Choice>
              <mc:Fallback>
                <p:oleObj name="Bitmap Image" r:id="rId2" imgW="4317840" imgH="2076480" progId="PBrush">
                  <p:embed/>
                  <p:pic>
                    <p:nvPicPr>
                      <p:cNvPr id="26" name="Object 25">
                        <a:extLst>
                          <a:ext uri="{FF2B5EF4-FFF2-40B4-BE49-F238E27FC236}">
                            <a16:creationId xmlns:a16="http://schemas.microsoft.com/office/drawing/2014/main" id="{F05566A6-55ED-E126-DB8A-8C4616CFE38B}"/>
                          </a:ext>
                        </a:extLst>
                      </p:cNvPr>
                      <p:cNvPicPr/>
                      <p:nvPr/>
                    </p:nvPicPr>
                    <p:blipFill>
                      <a:blip r:embed="rId3"/>
                      <a:stretch>
                        <a:fillRect/>
                      </a:stretch>
                    </p:blipFill>
                    <p:spPr>
                      <a:xfrm>
                        <a:off x="321431" y="827772"/>
                        <a:ext cx="11549138" cy="5553777"/>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D6B81295-4521-B6A7-525A-1AEE0D67ABEF}"/>
              </a:ext>
            </a:extLst>
          </p:cNvPr>
          <p:cNvSpPr txBox="1"/>
          <p:nvPr/>
        </p:nvSpPr>
        <p:spPr>
          <a:xfrm>
            <a:off x="164808" y="202131"/>
            <a:ext cx="11549137" cy="584775"/>
          </a:xfrm>
          <a:prstGeom prst="rect">
            <a:avLst/>
          </a:prstGeom>
          <a:noFill/>
        </p:spPr>
        <p:txBody>
          <a:bodyPr wrap="square" rtlCol="0">
            <a:spAutoFit/>
          </a:bodyPr>
          <a:lstStyle/>
          <a:p>
            <a:pPr algn="ctr"/>
            <a:r>
              <a:rPr lang="en-IN" sz="3200" dirty="0"/>
              <a:t>AI Related Subjects &amp; Field</a:t>
            </a:r>
          </a:p>
        </p:txBody>
      </p:sp>
    </p:spTree>
    <p:extLst>
      <p:ext uri="{BB962C8B-B14F-4D97-AF65-F5344CB8AC3E}">
        <p14:creationId xmlns:p14="http://schemas.microsoft.com/office/powerpoint/2010/main" val="3701464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335DB-4F68-F6A9-3BCF-124BED1279D0}"/>
              </a:ext>
            </a:extLst>
          </p:cNvPr>
          <p:cNvPicPr>
            <a:picLocks noChangeAspect="1"/>
          </p:cNvPicPr>
          <p:nvPr/>
        </p:nvPicPr>
        <p:blipFill>
          <a:blip r:embed="rId2"/>
          <a:stretch>
            <a:fillRect/>
          </a:stretch>
        </p:blipFill>
        <p:spPr>
          <a:xfrm>
            <a:off x="0" y="-1"/>
            <a:ext cx="12192001" cy="6858001"/>
          </a:xfrm>
          <a:prstGeom prst="rect">
            <a:avLst/>
          </a:prstGeom>
        </p:spPr>
      </p:pic>
    </p:spTree>
    <p:extLst>
      <p:ext uri="{BB962C8B-B14F-4D97-AF65-F5344CB8AC3E}">
        <p14:creationId xmlns:p14="http://schemas.microsoft.com/office/powerpoint/2010/main" val="295670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3"/>
            <a:ext cx="12077252" cy="758413"/>
          </a:xfrm>
        </p:spPr>
        <p:txBody>
          <a:bodyPr>
            <a:noAutofit/>
          </a:bodyPr>
          <a:lstStyle/>
          <a:p>
            <a:r>
              <a:rPr lang="en-US" sz="4400" b="1" dirty="0"/>
              <a:t>How Neural Network Work with many neurons</a:t>
            </a:r>
            <a:endParaRPr lang="en-US" sz="4400" b="1" dirty="0">
              <a:solidFill>
                <a:schemeClr val="accent5"/>
              </a:solidFill>
            </a:endParaRP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7" y="729342"/>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9" name="Rectangle 8">
            <a:extLst>
              <a:ext uri="{FF2B5EF4-FFF2-40B4-BE49-F238E27FC236}">
                <a16:creationId xmlns:a16="http://schemas.microsoft.com/office/drawing/2014/main" id="{AACD29C9-F01A-460F-8237-771B2CB1C267}"/>
              </a:ext>
            </a:extLst>
          </p:cNvPr>
          <p:cNvSpPr/>
          <p:nvPr/>
        </p:nvSpPr>
        <p:spPr>
          <a:xfrm>
            <a:off x="125505" y="1115587"/>
            <a:ext cx="11940989" cy="2677656"/>
          </a:xfrm>
          <a:prstGeom prst="rect">
            <a:avLst/>
          </a:prstGeom>
        </p:spPr>
        <p:txBody>
          <a:bodyPr wrap="square">
            <a:spAutoFit/>
          </a:bodyPr>
          <a:lstStyle/>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85" y="871930"/>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1" y="1169782"/>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(epoch)</a:t>
            </a:r>
            <a:endParaRPr lang="en-US" sz="4800" b="1" dirty="0">
              <a:solidFill>
                <a:schemeClr val="accent5"/>
              </a:solidFill>
            </a:endParaRP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64" y="1045225"/>
            <a:ext cx="11724471" cy="5336323"/>
          </a:xfrm>
          <a:prstGeom prst="rect">
            <a:avLst/>
          </a:prstGeom>
        </p:spPr>
      </p:pic>
    </p:spTree>
    <p:extLst>
      <p:ext uri="{BB962C8B-B14F-4D97-AF65-F5344CB8AC3E}">
        <p14:creationId xmlns:p14="http://schemas.microsoft.com/office/powerpoint/2010/main" val="5656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36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135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rPr>
              <a:t>What is </a:t>
            </a:r>
            <a:r>
              <a:rPr lang="en-US" sz="5400" b="1" dirty="0">
                <a:solidFill>
                  <a:schemeClr val="tx1"/>
                </a:solidFill>
                <a:effectLst>
                  <a:outerShdw blurRad="38100" dist="38100" dir="2700000" algn="tl">
                    <a:srgbClr val="000000">
                      <a:alpha val="43137"/>
                    </a:srgbClr>
                  </a:outerShdw>
                </a:effectLst>
              </a:rPr>
              <a:t>Bias ?</a:t>
            </a:r>
            <a:endParaRPr lang="en-US" sz="5400" b="1" dirty="0">
              <a:solidFill>
                <a:schemeClr val="tx1"/>
              </a:solidFill>
            </a:endParaRPr>
          </a:p>
        </p:txBody>
      </p:sp>
      <p:sp>
        <p:nvSpPr>
          <p:cNvPr id="5" name="Rectangle 4">
            <a:extLst>
              <a:ext uri="{FF2B5EF4-FFF2-40B4-BE49-F238E27FC236}">
                <a16:creationId xmlns:a16="http://schemas.microsoft.com/office/drawing/2014/main" id="{DFB99031-C882-4AFB-93D9-7E95BBA70FB8}"/>
              </a:ext>
            </a:extLst>
          </p:cNvPr>
          <p:cNvSpPr/>
          <p:nvPr/>
        </p:nvSpPr>
        <p:spPr>
          <a:xfrm>
            <a:off x="251011" y="920982"/>
            <a:ext cx="11940989" cy="34163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ctr"/>
            <a:r>
              <a:rPr lang="en-US"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Output  =  sum (weights * inputs) + bias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 a simpler way to understand bias is through a constant c of a linear function.</a:t>
            </a:r>
          </a:p>
          <a:p>
            <a:pPr algn="ctr"/>
            <a:r>
              <a:rPr lang="en-US" sz="4000" b="1" i="1" dirty="0">
                <a:latin typeface="Calibri" panose="020F0502020204030204" pitchFamily="34" charset="0"/>
                <a:cs typeface="Calibri" panose="020F0502020204030204" pitchFamily="34" charset="0"/>
              </a:rPr>
              <a:t>y =mx + c</a:t>
            </a:r>
          </a:p>
        </p:txBody>
      </p:sp>
    </p:spTree>
    <p:extLst>
      <p:ext uri="{BB962C8B-B14F-4D97-AF65-F5344CB8AC3E}">
        <p14:creationId xmlns:p14="http://schemas.microsoft.com/office/powerpoint/2010/main" val="3277421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800" b="1" i="1" dirty="0">
                <a:solidFill>
                  <a:schemeClr val="tx1"/>
                </a:solidFill>
              </a:rPr>
              <a:t>What is </a:t>
            </a:r>
            <a:r>
              <a:rPr lang="en-US" sz="4800" b="1" i="1" dirty="0">
                <a:solidFill>
                  <a:schemeClr val="tx1"/>
                </a:solidFill>
                <a:effectLst>
                  <a:outerShdw blurRad="38100" dist="38100" dir="2700000" algn="tl">
                    <a:srgbClr val="000000">
                      <a:alpha val="43137"/>
                    </a:srgbClr>
                  </a:outerShdw>
                </a:effectLst>
              </a:rPr>
              <a:t>Bias ?</a:t>
            </a:r>
            <a:endParaRPr lang="en-US" sz="4800" b="1" i="1" dirty="0">
              <a:solidFill>
                <a:schemeClr val="tx1"/>
              </a:solidFill>
            </a:endParaRP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44392" y="1222724"/>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5372234" y="3382049"/>
            <a:ext cx="2780364" cy="523220"/>
          </a:xfrm>
          <a:prstGeom prst="rect">
            <a:avLst/>
          </a:prstGeom>
        </p:spPr>
        <p:txBody>
          <a:bodyPr wrap="square">
            <a:spAutoFit/>
          </a:bodyPr>
          <a:lstStyle/>
          <a:p>
            <a:r>
              <a:rPr lang="en-US" sz="2800" b="1" i="1" dirty="0">
                <a:solidFill>
                  <a:schemeClr val="bg1"/>
                </a:solidFill>
                <a:effectLst>
                  <a:outerShdw blurRad="38100" dist="38100" dir="2700000" algn="tl">
                    <a:srgbClr val="000000">
                      <a:alpha val="43137"/>
                    </a:srgbClr>
                  </a:outerShdw>
                </a:effectLst>
              </a:rPr>
              <a:t>W * x + b </a:t>
            </a:r>
          </a:p>
        </p:txBody>
      </p:sp>
    </p:spTree>
    <p:extLst>
      <p:ext uri="{BB962C8B-B14F-4D97-AF65-F5344CB8AC3E}">
        <p14:creationId xmlns:p14="http://schemas.microsoft.com/office/powerpoint/2010/main" val="283831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000" b="1" i="1" dirty="0">
                <a:solidFill>
                  <a:schemeClr val="tx1"/>
                </a:solidFill>
                <a:latin typeface="Algerian" panose="04020705040A02060702" pitchFamily="82" charset="0"/>
              </a:rPr>
              <a:t>What is </a:t>
            </a:r>
            <a:r>
              <a:rPr lang="en-US" sz="4000" b="1" i="1" dirty="0">
                <a:solidFill>
                  <a:schemeClr val="tx1"/>
                </a:solidFill>
                <a:effectLst>
                  <a:outerShdw blurRad="38100" dist="38100" dir="2700000" algn="tl">
                    <a:srgbClr val="000000">
                      <a:alpha val="43137"/>
                    </a:srgbClr>
                  </a:outerShdw>
                </a:effectLst>
                <a:latin typeface="Algerian" panose="04020705040A02060702" pitchFamily="82" charset="0"/>
              </a:rPr>
              <a:t>Gradient Descent (BGD) </a:t>
            </a:r>
          </a:p>
        </p:txBody>
      </p:sp>
      <p:sp>
        <p:nvSpPr>
          <p:cNvPr id="4" name="Rectangle 3">
            <a:extLst>
              <a:ext uri="{FF2B5EF4-FFF2-40B4-BE49-F238E27FC236}">
                <a16:creationId xmlns:a16="http://schemas.microsoft.com/office/drawing/2014/main" id="{E96D1B16-4660-4E46-989D-8E2D25F2B030}"/>
              </a:ext>
            </a:extLst>
          </p:cNvPr>
          <p:cNvSpPr/>
          <p:nvPr/>
        </p:nvSpPr>
        <p:spPr>
          <a:xfrm>
            <a:off x="1" y="1030958"/>
            <a:ext cx="12191999" cy="2308324"/>
          </a:xfrm>
          <a:prstGeom prst="rect">
            <a:avLst/>
          </a:prstGeom>
        </p:spPr>
        <p:txBody>
          <a:bodyPr wrap="square">
            <a:spAutoFit/>
          </a:bodyPr>
          <a:lstStyle/>
          <a:p>
            <a:pPr algn="just"/>
            <a:r>
              <a:rPr lang="en-US" sz="2400" i="1" dirty="0">
                <a:latin typeface="Calibri" panose="020F0502020204030204" pitchFamily="34" charset="0"/>
                <a:cs typeface="Calibri" panose="020F0502020204030204" pitchFamily="34" charset="0"/>
              </a:rPr>
              <a:t>Gradient Descent is an optimization technique that is used to improve deep learning and neural network-based models by minimizing the cost function.</a:t>
            </a:r>
          </a:p>
          <a:p>
            <a:pPr algn="just"/>
            <a:endParaRPr lang="en-US" sz="2400" i="1"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Gradient Descent is a process that occurs in the </a:t>
            </a:r>
            <a:r>
              <a:rPr lang="en-US" sz="2400" b="1" dirty="0">
                <a:latin typeface="Calibri" panose="020F0502020204030204" pitchFamily="34" charset="0"/>
                <a:cs typeface="Calibri" panose="020F0502020204030204" pitchFamily="34" charset="0"/>
              </a:rPr>
              <a:t>backpropagation</a:t>
            </a:r>
            <a:r>
              <a:rPr lang="en-US" sz="2400" dirty="0">
                <a:latin typeface="Calibri" panose="020F0502020204030204" pitchFamily="34" charset="0"/>
                <a:cs typeface="Calibri" panose="020F0502020204030204" pitchFamily="34" charset="0"/>
              </a:rPr>
              <a:t> phase where the goal is to continuously resample the gradient of the model’s parameter in the opposite direction based on the weight </a:t>
            </a:r>
            <a:r>
              <a:rPr lang="en-US" sz="2400" i="1" dirty="0">
                <a:latin typeface="Calibri" panose="020F0502020204030204" pitchFamily="34" charset="0"/>
                <a:cs typeface="Calibri" panose="020F0502020204030204" pitchFamily="34" charset="0"/>
              </a:rPr>
              <a:t>w</a:t>
            </a:r>
            <a:r>
              <a:rPr lang="en-US" sz="2400" dirty="0">
                <a:latin typeface="Calibri" panose="020F0502020204030204" pitchFamily="34" charset="0"/>
                <a:cs typeface="Calibri" panose="020F0502020204030204" pitchFamily="34" charset="0"/>
              </a:rPr>
              <a:t>, updating consistently until we reach the </a:t>
            </a:r>
            <a:r>
              <a:rPr lang="en-US" sz="2400" b="1" dirty="0">
                <a:latin typeface="Calibri" panose="020F0502020204030204" pitchFamily="34" charset="0"/>
                <a:cs typeface="Calibri" panose="020F0502020204030204" pitchFamily="34" charset="0"/>
              </a:rPr>
              <a:t>global minimum </a:t>
            </a:r>
            <a:r>
              <a:rPr lang="en-US" sz="2400" dirty="0">
                <a:latin typeface="Calibri" panose="020F0502020204030204" pitchFamily="34" charset="0"/>
                <a:cs typeface="Calibri" panose="020F0502020204030204" pitchFamily="34" charset="0"/>
              </a:rPr>
              <a:t>of function </a:t>
            </a:r>
            <a:r>
              <a:rPr lang="en-US" sz="2400" i="1" dirty="0">
                <a:latin typeface="Calibri" panose="020F0502020204030204" pitchFamily="34" charset="0"/>
                <a:cs typeface="Calibri" panose="020F0502020204030204" pitchFamily="34" charset="0"/>
              </a:rPr>
              <a:t>J(w).</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88CB92B8-23A8-43EA-AB2F-A8BE04DB826F}"/>
              </a:ext>
            </a:extLst>
          </p:cNvPr>
          <p:cNvSpPr/>
          <p:nvPr/>
        </p:nvSpPr>
        <p:spPr>
          <a:xfrm>
            <a:off x="136264" y="4011160"/>
            <a:ext cx="12055736" cy="1200329"/>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More Precisely, Gradient descent is an algorithm, which is used to iterate through different combinations of weights in an optimal way.....to find the best combination of weights which has a minimum error.</a:t>
            </a:r>
          </a:p>
        </p:txBody>
      </p:sp>
    </p:spTree>
    <p:extLst>
      <p:ext uri="{BB962C8B-B14F-4D97-AF65-F5344CB8AC3E}">
        <p14:creationId xmlns:p14="http://schemas.microsoft.com/office/powerpoint/2010/main" val="274307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9E161C-FF91-89FA-0E66-E5D6D0D1B8EE}"/>
              </a:ext>
            </a:extLst>
          </p:cNvPr>
          <p:cNvSpPr txBox="1">
            <a:spLocks/>
          </p:cNvSpPr>
          <p:nvPr/>
        </p:nvSpPr>
        <p:spPr>
          <a:xfrm>
            <a:off x="1309036" y="43033"/>
            <a:ext cx="9105499" cy="17183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i="1" dirty="0">
                <a:solidFill>
                  <a:schemeClr val="tx1"/>
                </a:solidFill>
                <a:effectLst>
                  <a:outerShdw blurRad="38100" dist="38100" dir="2700000" algn="tl">
                    <a:srgbClr val="000000">
                      <a:alpha val="43137"/>
                    </a:srgbClr>
                  </a:outerShdw>
                </a:effectLst>
              </a:rPr>
              <a:t>So, What do you think, what is Deep Learning</a:t>
            </a:r>
          </a:p>
        </p:txBody>
      </p:sp>
      <p:sp>
        <p:nvSpPr>
          <p:cNvPr id="6" name="Rectangle 5">
            <a:extLst>
              <a:ext uri="{FF2B5EF4-FFF2-40B4-BE49-F238E27FC236}">
                <a16:creationId xmlns:a16="http://schemas.microsoft.com/office/drawing/2014/main" id="{6BB6557F-2704-2C6D-25EB-0A6FE105FD7C}"/>
              </a:ext>
            </a:extLst>
          </p:cNvPr>
          <p:cNvSpPr/>
          <p:nvPr/>
        </p:nvSpPr>
        <p:spPr>
          <a:xfrm>
            <a:off x="687358" y="2149892"/>
            <a:ext cx="6013524" cy="3046988"/>
          </a:xfrm>
          <a:prstGeom prst="rect">
            <a:avLst/>
          </a:prstGeom>
        </p:spPr>
        <p:txBody>
          <a:bodyPr wrap="square">
            <a:spAutoFit/>
          </a:bodyPr>
          <a:lstStyle/>
          <a:p>
            <a:pPr algn="just"/>
            <a:r>
              <a:rPr lang="en-US" sz="3200" b="1" i="1" dirty="0">
                <a:solidFill>
                  <a:schemeClr val="accent4"/>
                </a:solidFill>
              </a:rPr>
              <a:t>Deep learning is a machine learning technique that learns features and task directly from the data, where data may by images, text or sound!</a:t>
            </a:r>
          </a:p>
        </p:txBody>
      </p:sp>
      <p:pic>
        <p:nvPicPr>
          <p:cNvPr id="7" name="Picture 6">
            <a:extLst>
              <a:ext uri="{FF2B5EF4-FFF2-40B4-BE49-F238E27FC236}">
                <a16:creationId xmlns:a16="http://schemas.microsoft.com/office/drawing/2014/main" id="{FDD74A0C-A21A-C040-4380-681FFB13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689" y="2215160"/>
            <a:ext cx="4412036" cy="3691704"/>
          </a:xfrm>
          <a:prstGeom prst="rect">
            <a:avLst/>
          </a:prstGeom>
        </p:spPr>
      </p:pic>
    </p:spTree>
    <p:extLst>
      <p:ext uri="{BB962C8B-B14F-4D97-AF65-F5344CB8AC3E}">
        <p14:creationId xmlns:p14="http://schemas.microsoft.com/office/powerpoint/2010/main" val="1078239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4400" b="1" i="1" dirty="0">
                <a:solidFill>
                  <a:schemeClr val="tx1"/>
                </a:solidFill>
                <a:effectLst>
                  <a:outerShdw blurRad="38100" dist="38100" dir="2700000" algn="tl">
                    <a:srgbClr val="000000">
                      <a:alpha val="43137"/>
                    </a:srgbClr>
                  </a:outerShdw>
                </a:effectLst>
                <a:latin typeface="medium-content-serif-font"/>
              </a:rPr>
              <a:t>Brute force algorithm</a:t>
            </a:r>
            <a:endParaRPr lang="en-US" sz="4400" b="1" dirty="0">
              <a:solidFill>
                <a:schemeClr val="tx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F9EDD61-70C6-4981-96BE-C1C35A4C2626}"/>
              </a:ext>
            </a:extLst>
          </p:cNvPr>
          <p:cNvPicPr>
            <a:picLocks noChangeAspect="1"/>
          </p:cNvPicPr>
          <p:nvPr/>
        </p:nvPicPr>
        <p:blipFill>
          <a:blip r:embed="rId2"/>
          <a:stretch>
            <a:fillRect/>
          </a:stretch>
        </p:blipFill>
        <p:spPr>
          <a:xfrm>
            <a:off x="301604" y="1065354"/>
            <a:ext cx="7570080" cy="3698617"/>
          </a:xfrm>
          <a:prstGeom prst="rect">
            <a:avLst/>
          </a:prstGeom>
        </p:spPr>
      </p:pic>
      <p:sp>
        <p:nvSpPr>
          <p:cNvPr id="12" name="Rectangle 11">
            <a:extLst>
              <a:ext uri="{FF2B5EF4-FFF2-40B4-BE49-F238E27FC236}">
                <a16:creationId xmlns:a16="http://schemas.microsoft.com/office/drawing/2014/main" id="{E9998E09-12D8-4048-B222-9538F2727947}"/>
              </a:ext>
            </a:extLst>
          </p:cNvPr>
          <p:cNvSpPr/>
          <p:nvPr/>
        </p:nvSpPr>
        <p:spPr>
          <a:xfrm>
            <a:off x="404261" y="4908344"/>
            <a:ext cx="11525970" cy="1015663"/>
          </a:xfrm>
          <a:prstGeom prst="rect">
            <a:avLst/>
          </a:prstGeom>
        </p:spPr>
        <p:txBody>
          <a:bodyPr wrap="square">
            <a:spAutoFit/>
          </a:bodyPr>
          <a:lstStyle/>
          <a:p>
            <a:r>
              <a:rPr lang="en-US" sz="2000" b="1" dirty="0">
                <a:latin typeface="arial" panose="020B0604020202020204" pitchFamily="34" charset="0"/>
              </a:rPr>
              <a:t>Brute Force Algorithms</a:t>
            </a:r>
            <a:r>
              <a:rPr lang="en-US" sz="2000" dirty="0">
                <a:latin typeface="arial" panose="020B0604020202020204" pitchFamily="34" charset="0"/>
              </a:rPr>
              <a:t> refers to a programming style that does not include any shortcuts to improve performance, but instead relies on sheer computing power to try all possibilities until the solution to a problem is found. A classic example is the traveling salesman problem (TSP).</a:t>
            </a:r>
            <a:endParaRPr lang="en-US" sz="2000" dirty="0"/>
          </a:p>
        </p:txBody>
      </p:sp>
      <p:sp>
        <p:nvSpPr>
          <p:cNvPr id="13" name="Rectangle 12">
            <a:extLst>
              <a:ext uri="{FF2B5EF4-FFF2-40B4-BE49-F238E27FC236}">
                <a16:creationId xmlns:a16="http://schemas.microsoft.com/office/drawing/2014/main" id="{E7C26107-A011-412C-94E7-BEB5A61E0B89}"/>
              </a:ext>
            </a:extLst>
          </p:cNvPr>
          <p:cNvSpPr/>
          <p:nvPr/>
        </p:nvSpPr>
        <p:spPr>
          <a:xfrm>
            <a:off x="7997582" y="1426436"/>
            <a:ext cx="4194418"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Curse of dimensionality</a:t>
            </a:r>
          </a:p>
        </p:txBody>
      </p:sp>
    </p:spTree>
    <p:extLst>
      <p:ext uri="{BB962C8B-B14F-4D97-AF65-F5344CB8AC3E}">
        <p14:creationId xmlns:p14="http://schemas.microsoft.com/office/powerpoint/2010/main" val="329759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latin typeface="Calibri" panose="020F0502020204030204" pitchFamily="34" charset="0"/>
                <a:cs typeface="Calibri" panose="020F0502020204030204" pitchFamily="34" charset="0"/>
              </a:rPr>
              <a:t>What is </a:t>
            </a:r>
            <a:r>
              <a:rPr lang="en-US" sz="5400" b="1" i="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Gradient Descent ?</a:t>
            </a:r>
            <a:endParaRPr lang="en-US" sz="5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46988C4-D585-49BC-BD95-05EA0B322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5" y="1264445"/>
            <a:ext cx="6575556" cy="5154618"/>
          </a:xfrm>
          <a:prstGeom prst="rect">
            <a:avLst/>
          </a:prstGeom>
        </p:spPr>
      </p:pic>
    </p:spTree>
    <p:extLst>
      <p:ext uri="{BB962C8B-B14F-4D97-AF65-F5344CB8AC3E}">
        <p14:creationId xmlns:p14="http://schemas.microsoft.com/office/powerpoint/2010/main" val="115720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Stochastic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87720938-5EB9-4324-91D6-2625A7E257CC}"/>
              </a:ext>
            </a:extLst>
          </p:cNvPr>
          <p:cNvSpPr/>
          <p:nvPr/>
        </p:nvSpPr>
        <p:spPr>
          <a:xfrm>
            <a:off x="251012" y="1503609"/>
            <a:ext cx="11366681"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The word ‘</a:t>
            </a:r>
            <a:r>
              <a:rPr lang="en-US" sz="2400" i="1" dirty="0">
                <a:latin typeface="Calibri" panose="020F0502020204030204" pitchFamily="34" charset="0"/>
                <a:cs typeface="Calibri" panose="020F0502020204030204" pitchFamily="34" charset="0"/>
              </a:rPr>
              <a:t>stochastic</a:t>
            </a:r>
            <a:r>
              <a:rPr lang="en-US" sz="2400" dirty="0">
                <a:latin typeface="Calibri" panose="020F0502020204030204" pitchFamily="34" charset="0"/>
                <a:cs typeface="Calibri" panose="020F0502020204030204" pitchFamily="34" charset="0"/>
              </a:rPr>
              <a:t>‘ means a system or a process that is linked with a random probability. Hence, in Stochastic Gradient Descent, a few samples are selected randomly instead of the whole data set for each iteration. In Gradient Descent, there is a term called “batch” which denotes the total number of samples from a dataset that is used for calculating the gradient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endParaRPr lang="en-US" sz="2400" b="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759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sp>
        <p:nvSpPr>
          <p:cNvPr id="5" name="Rectangle 4">
            <a:extLst>
              <a:ext uri="{FF2B5EF4-FFF2-40B4-BE49-F238E27FC236}">
                <a16:creationId xmlns:a16="http://schemas.microsoft.com/office/drawing/2014/main" id="{87720938-5EB9-4324-91D6-2625A7E257CC}"/>
              </a:ext>
            </a:extLst>
          </p:cNvPr>
          <p:cNvSpPr/>
          <p:nvPr/>
        </p:nvSpPr>
        <p:spPr>
          <a:xfrm>
            <a:off x="114747" y="774126"/>
            <a:ext cx="11940988" cy="1384995"/>
          </a:xfrm>
          <a:prstGeom prst="rect">
            <a:avLst/>
          </a:prstGeom>
        </p:spPr>
        <p:txBody>
          <a:bodyPr wrap="square">
            <a:spAutoFit/>
          </a:bodyPr>
          <a:lstStyle/>
          <a:p>
            <a:r>
              <a:rPr lang="en-US" sz="2800" b="1" dirty="0">
                <a:latin typeface="Calibri" panose="020F0502020204030204" pitchFamily="34" charset="0"/>
                <a:cs typeface="Calibri" panose="020F0502020204030204" pitchFamily="34" charset="0"/>
              </a:rPr>
              <a:t>Stochastic gradient descent</a:t>
            </a:r>
            <a:r>
              <a:rPr lang="en-US" sz="2800" dirty="0">
                <a:latin typeface="Calibri" panose="020F0502020204030204" pitchFamily="34" charset="0"/>
                <a:cs typeface="Calibri" panose="020F0502020204030204" pitchFamily="34" charset="0"/>
              </a:rPr>
              <a:t> (often abbreviated SGD) is an iterative method for optimizing an objective function with suitable smoothness properties (e.g. differentiable or subdifferentiable).                     </a:t>
            </a:r>
            <a:r>
              <a:rPr lang="en-US" sz="2800" b="1" dirty="0">
                <a:solidFill>
                  <a:srgbClr val="FF0000"/>
                </a:solidFill>
                <a:latin typeface="Calibri" panose="020F0502020204030204" pitchFamily="34" charset="0"/>
                <a:cs typeface="Calibri" panose="020F0502020204030204" pitchFamily="34" charset="0"/>
              </a:rPr>
              <a:t>~Convex Loss function~</a:t>
            </a:r>
          </a:p>
        </p:txBody>
      </p:sp>
      <p:pic>
        <p:nvPicPr>
          <p:cNvPr id="6" name="Picture 5">
            <a:extLst>
              <a:ext uri="{FF2B5EF4-FFF2-40B4-BE49-F238E27FC236}">
                <a16:creationId xmlns:a16="http://schemas.microsoft.com/office/drawing/2014/main" id="{7CD18CCB-08E8-4858-ACFC-7954FD9A15F7}"/>
              </a:ext>
            </a:extLst>
          </p:cNvPr>
          <p:cNvPicPr>
            <a:picLocks noChangeAspect="1"/>
          </p:cNvPicPr>
          <p:nvPr/>
        </p:nvPicPr>
        <p:blipFill>
          <a:blip r:embed="rId2"/>
          <a:stretch>
            <a:fillRect/>
          </a:stretch>
        </p:blipFill>
        <p:spPr>
          <a:xfrm>
            <a:off x="5686899" y="2602125"/>
            <a:ext cx="6218080" cy="3777564"/>
          </a:xfrm>
          <a:prstGeom prst="rect">
            <a:avLst/>
          </a:prstGeom>
        </p:spPr>
      </p:pic>
      <p:pic>
        <p:nvPicPr>
          <p:cNvPr id="8" name="Picture 7">
            <a:extLst>
              <a:ext uri="{FF2B5EF4-FFF2-40B4-BE49-F238E27FC236}">
                <a16:creationId xmlns:a16="http://schemas.microsoft.com/office/drawing/2014/main" id="{941CE91F-D286-4B1A-8615-9F7DBCC93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21" y="2602125"/>
            <a:ext cx="4818899" cy="3777564"/>
          </a:xfrm>
          <a:prstGeom prst="rect">
            <a:avLst/>
          </a:prstGeom>
        </p:spPr>
      </p:pic>
    </p:spTree>
    <p:extLst>
      <p:ext uri="{BB962C8B-B14F-4D97-AF65-F5344CB8AC3E}">
        <p14:creationId xmlns:p14="http://schemas.microsoft.com/office/powerpoint/2010/main" val="217717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5" name="Picture 4">
            <a:extLst>
              <a:ext uri="{FF2B5EF4-FFF2-40B4-BE49-F238E27FC236}">
                <a16:creationId xmlns:a16="http://schemas.microsoft.com/office/drawing/2014/main" id="{7C5B56D1-2EEC-4A62-B626-43C69B84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55" y="1139459"/>
            <a:ext cx="11574490" cy="5268060"/>
          </a:xfrm>
          <a:prstGeom prst="rect">
            <a:avLst/>
          </a:prstGeom>
        </p:spPr>
      </p:pic>
      <p:sp>
        <p:nvSpPr>
          <p:cNvPr id="7" name="Subtitle 6">
            <a:extLst>
              <a:ext uri="{FF2B5EF4-FFF2-40B4-BE49-F238E27FC236}">
                <a16:creationId xmlns:a16="http://schemas.microsoft.com/office/drawing/2014/main" id="{70E15793-31C9-373A-A49D-638C68A068A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1716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4" name="Picture 3">
            <a:extLst>
              <a:ext uri="{FF2B5EF4-FFF2-40B4-BE49-F238E27FC236}">
                <a16:creationId xmlns:a16="http://schemas.microsoft.com/office/drawing/2014/main" id="{0BA3D8A8-98C3-46FE-A045-C6D0DFCBCE45}"/>
              </a:ext>
            </a:extLst>
          </p:cNvPr>
          <p:cNvPicPr>
            <a:picLocks noChangeAspect="1"/>
          </p:cNvPicPr>
          <p:nvPr/>
        </p:nvPicPr>
        <p:blipFill>
          <a:blip r:embed="rId2"/>
          <a:stretch>
            <a:fillRect/>
          </a:stretch>
        </p:blipFill>
        <p:spPr>
          <a:xfrm>
            <a:off x="297043" y="1079974"/>
            <a:ext cx="11483965" cy="4849188"/>
          </a:xfrm>
          <a:prstGeom prst="rect">
            <a:avLst/>
          </a:prstGeom>
        </p:spPr>
      </p:pic>
    </p:spTree>
    <p:extLst>
      <p:ext uri="{BB962C8B-B14F-4D97-AF65-F5344CB8AC3E}">
        <p14:creationId xmlns:p14="http://schemas.microsoft.com/office/powerpoint/2010/main" val="425256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Mini Batch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2384B86-FC29-43EF-95CA-5CE8FDD6F9B0}"/>
              </a:ext>
            </a:extLst>
          </p:cNvPr>
          <p:cNvSpPr/>
          <p:nvPr/>
        </p:nvSpPr>
        <p:spPr>
          <a:xfrm>
            <a:off x="512780" y="1043108"/>
            <a:ext cx="11166437" cy="3785652"/>
          </a:xfrm>
          <a:prstGeom prst="rect">
            <a:avLst/>
          </a:prstGeom>
        </p:spPr>
        <p:txBody>
          <a:bodyPr wrap="square">
            <a:spAutoFit/>
          </a:bodyPr>
          <a:lstStyle/>
          <a:p>
            <a:pPr algn="just" fontAlgn="base"/>
            <a:r>
              <a:rPr lang="en-US" sz="2400" dirty="0">
                <a:latin typeface="Calibri" panose="020F0502020204030204" pitchFamily="34" charset="0"/>
                <a:cs typeface="Calibri" panose="020F0502020204030204" pitchFamily="34" charset="0"/>
              </a:rPr>
              <a:t>Mini-batch gradient descent is a variation of the gradient descent algorithm that splits the training dataset into small batches that are used to calculate model error and update model coefficients.</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Implementations may choose to sum the gradient over the mini-batch which further reduces the variance of the gradient.</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Mini-batch gradient descent seeks to find a balance between the robustness of stochastic gradient descent and the efficiency of batch gradient descent. It is the most common implementation of gradient descent used in the field of deep learning.</a:t>
            </a:r>
            <a:endParaRPr lang="en-US" sz="24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93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Mini Batch gradient descent</a:t>
            </a:r>
          </a:p>
        </p:txBody>
      </p:sp>
      <p:pic>
        <p:nvPicPr>
          <p:cNvPr id="7" name="Picture 6">
            <a:extLst>
              <a:ext uri="{FF2B5EF4-FFF2-40B4-BE49-F238E27FC236}">
                <a16:creationId xmlns:a16="http://schemas.microsoft.com/office/drawing/2014/main" id="{AD52FCE5-FAA7-4632-B385-47FA71C6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88" y="1065359"/>
            <a:ext cx="9426478" cy="3776147"/>
          </a:xfrm>
          <a:prstGeom prst="rect">
            <a:avLst/>
          </a:prstGeom>
        </p:spPr>
      </p:pic>
      <p:sp>
        <p:nvSpPr>
          <p:cNvPr id="4" name="Rectangle 3">
            <a:extLst>
              <a:ext uri="{FF2B5EF4-FFF2-40B4-BE49-F238E27FC236}">
                <a16:creationId xmlns:a16="http://schemas.microsoft.com/office/drawing/2014/main" id="{7F4480C2-7C70-4E1C-B9A5-8C6246700C58}"/>
              </a:ext>
            </a:extLst>
          </p:cNvPr>
          <p:cNvSpPr/>
          <p:nvPr/>
        </p:nvSpPr>
        <p:spPr>
          <a:xfrm>
            <a:off x="901188" y="5167122"/>
            <a:ext cx="9426478" cy="523220"/>
          </a:xfrm>
          <a:prstGeom prst="rect">
            <a:avLst/>
          </a:prstGeom>
        </p:spPr>
        <p:txBody>
          <a:bodyPr wrap="square">
            <a:spAutoFit/>
          </a:bodyPr>
          <a:lstStyle/>
          <a:p>
            <a:r>
              <a:rPr lang="en-US" sz="2800" dirty="0">
                <a:solidFill>
                  <a:srgbClr val="FF0000"/>
                </a:solidFill>
              </a:rPr>
              <a:t>BGD 			         SGD			     MBGD</a:t>
            </a:r>
          </a:p>
        </p:txBody>
      </p:sp>
    </p:spTree>
    <p:extLst>
      <p:ext uri="{BB962C8B-B14F-4D97-AF65-F5344CB8AC3E}">
        <p14:creationId xmlns:p14="http://schemas.microsoft.com/office/powerpoint/2010/main" val="201390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Perceptron (Multilayer Perceptron) &amp; ANN</a:t>
            </a:r>
          </a:p>
        </p:txBody>
      </p:sp>
      <p:sp>
        <p:nvSpPr>
          <p:cNvPr id="8" name="Rectangle 7">
            <a:extLst>
              <a:ext uri="{FF2B5EF4-FFF2-40B4-BE49-F238E27FC236}">
                <a16:creationId xmlns:a16="http://schemas.microsoft.com/office/drawing/2014/main" id="{F60E289F-7F08-4426-A754-A7D6FC917172}"/>
              </a:ext>
            </a:extLst>
          </p:cNvPr>
          <p:cNvSpPr/>
          <p:nvPr/>
        </p:nvSpPr>
        <p:spPr>
          <a:xfrm>
            <a:off x="114745" y="762893"/>
            <a:ext cx="11940989" cy="584775"/>
          </a:xfrm>
          <a:prstGeom prst="rect">
            <a:avLst/>
          </a:prstGeom>
        </p:spPr>
        <p:txBody>
          <a:bodyPr wrap="square">
            <a:spAutoFit/>
          </a:bodyPr>
          <a:lstStyle/>
          <a:p>
            <a:r>
              <a:rPr lang="en-US" sz="1600" b="1" dirty="0">
                <a:solidFill>
                  <a:schemeClr val="bg1"/>
                </a:solidFill>
                <a:latin typeface="Calibri" panose="020F0502020204030204" pitchFamily="34" charset="0"/>
                <a:cs typeface="Calibri" panose="020F0502020204030204" pitchFamily="34" charset="0"/>
              </a:rPr>
              <a:t>A perceptron is a network with two layers, one input and one output. ... Artificial neural network, which has input layer, output layer, and two or more trainable weight layers (consisting of Perceptron's) is called multilayer perceptron or MLP.</a:t>
            </a:r>
          </a:p>
        </p:txBody>
      </p:sp>
      <p:pic>
        <p:nvPicPr>
          <p:cNvPr id="9" name="Picture 8">
            <a:extLst>
              <a:ext uri="{FF2B5EF4-FFF2-40B4-BE49-F238E27FC236}">
                <a16:creationId xmlns:a16="http://schemas.microsoft.com/office/drawing/2014/main" id="{33B0EF06-E76C-473A-8DA9-7B9FEAA4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8" y="1550347"/>
            <a:ext cx="5276481" cy="2528368"/>
          </a:xfrm>
          <a:prstGeom prst="rect">
            <a:avLst/>
          </a:prstGeom>
        </p:spPr>
      </p:pic>
      <p:pic>
        <p:nvPicPr>
          <p:cNvPr id="11" name="Picture 10">
            <a:extLst>
              <a:ext uri="{FF2B5EF4-FFF2-40B4-BE49-F238E27FC236}">
                <a16:creationId xmlns:a16="http://schemas.microsoft.com/office/drawing/2014/main" id="{1D8949AE-8CA8-4FC0-8A3A-3DDE8C537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619" y="1318001"/>
            <a:ext cx="4092138" cy="2878804"/>
          </a:xfrm>
          <a:prstGeom prst="rect">
            <a:avLst/>
          </a:prstGeom>
        </p:spPr>
      </p:pic>
      <p:sp>
        <p:nvSpPr>
          <p:cNvPr id="7" name="Arrow: Left-Right 6">
            <a:extLst>
              <a:ext uri="{FF2B5EF4-FFF2-40B4-BE49-F238E27FC236}">
                <a16:creationId xmlns:a16="http://schemas.microsoft.com/office/drawing/2014/main" id="{BE4F8A0D-A254-CD5C-F0F9-6982DE8DF16C}"/>
              </a:ext>
            </a:extLst>
          </p:cNvPr>
          <p:cNvSpPr/>
          <p:nvPr/>
        </p:nvSpPr>
        <p:spPr>
          <a:xfrm>
            <a:off x="5464549" y="2303834"/>
            <a:ext cx="1965070"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Right 9">
            <a:extLst>
              <a:ext uri="{FF2B5EF4-FFF2-40B4-BE49-F238E27FC236}">
                <a16:creationId xmlns:a16="http://schemas.microsoft.com/office/drawing/2014/main" id="{A22CDD39-33AF-27B3-BFAB-B65908F7E783}"/>
              </a:ext>
            </a:extLst>
          </p:cNvPr>
          <p:cNvSpPr/>
          <p:nvPr/>
        </p:nvSpPr>
        <p:spPr>
          <a:xfrm rot="19514626">
            <a:off x="6462127" y="4097534"/>
            <a:ext cx="1280652"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982B4C-61D4-DE38-9647-1CC53CFA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206" y="3904352"/>
            <a:ext cx="4401587" cy="3042804"/>
          </a:xfrm>
          <a:prstGeom prst="rect">
            <a:avLst/>
          </a:prstGeom>
        </p:spPr>
      </p:pic>
    </p:spTree>
    <p:extLst>
      <p:ext uri="{BB962C8B-B14F-4D97-AF65-F5344CB8AC3E}">
        <p14:creationId xmlns:p14="http://schemas.microsoft.com/office/powerpoint/2010/main" val="3233774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Feedforward Neural Network</a:t>
            </a: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2192000"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It is one of the simplest types of artificial neural networks. In a feedforward neural network, the data passes through different input nodes until it reaches the output node. In other words, the data moves in only one direction from the first range until it reaches the output node. It is also known as a front propagating wave which is usually obtained using a graded activation function. Unlike more complex types of neural networks, backpropagation and data move in only one direction. A feedforward neural network may consist of a single layer or may contain hidden layers. In a feedful neural network, the products of the inputs and their weights are calculated. This is then fed to the output.</a:t>
            </a:r>
          </a:p>
        </p:txBody>
      </p:sp>
      <p:pic>
        <p:nvPicPr>
          <p:cNvPr id="7" name="Picture 6">
            <a:extLst>
              <a:ext uri="{FF2B5EF4-FFF2-40B4-BE49-F238E27FC236}">
                <a16:creationId xmlns:a16="http://schemas.microsoft.com/office/drawing/2014/main" id="{E7DF6EA5-F2D5-4B05-83F2-8E9CB100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878" y="3758754"/>
            <a:ext cx="5177566" cy="2817565"/>
          </a:xfrm>
          <a:prstGeom prst="rect">
            <a:avLst/>
          </a:prstGeom>
        </p:spPr>
      </p:pic>
      <p:sp>
        <p:nvSpPr>
          <p:cNvPr id="4" name="Rectangle 3">
            <a:extLst>
              <a:ext uri="{FF2B5EF4-FFF2-40B4-BE49-F238E27FC236}">
                <a16:creationId xmlns:a16="http://schemas.microsoft.com/office/drawing/2014/main" id="{01D58F07-F686-4C07-96DF-A9A06CF3CD32}"/>
              </a:ext>
            </a:extLst>
          </p:cNvPr>
          <p:cNvSpPr/>
          <p:nvPr/>
        </p:nvSpPr>
        <p:spPr>
          <a:xfrm>
            <a:off x="347829" y="4015518"/>
            <a:ext cx="5748171" cy="2062103"/>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whereas</a:t>
            </a:r>
          </a:p>
          <a:p>
            <a:r>
              <a:rPr lang="en-US" sz="2400" b="1" dirty="0">
                <a:latin typeface="Calibri" panose="020F0502020204030204" pitchFamily="34" charset="0"/>
                <a:cs typeface="Calibri" panose="020F0502020204030204" pitchFamily="34" charset="0"/>
              </a:rPr>
              <a:t>Backpropagation</a:t>
            </a:r>
            <a:r>
              <a:rPr lang="en-US" sz="2000" dirty="0">
                <a:latin typeface="Calibri" panose="020F0502020204030204" pitchFamily="34" charset="0"/>
                <a:cs typeface="Calibri" panose="020F0502020204030204" pitchFamily="34" charset="0"/>
              </a:rPr>
              <a:t> is a </a:t>
            </a:r>
            <a:r>
              <a:rPr lang="en-US" sz="2000" b="1" dirty="0">
                <a:latin typeface="Calibri" panose="020F0502020204030204" pitchFamily="34" charset="0"/>
                <a:cs typeface="Calibri" panose="020F0502020204030204" pitchFamily="34" charset="0"/>
              </a:rPr>
              <a:t>training algorithm</a:t>
            </a:r>
            <a:r>
              <a:rPr lang="en-US" sz="2000" dirty="0">
                <a:latin typeface="Calibri" panose="020F0502020204030204" pitchFamily="34" charset="0"/>
                <a:cs typeface="Calibri" panose="020F0502020204030204" pitchFamily="34" charset="0"/>
              </a:rPr>
              <a:t> consisting of 2 steps: </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Feedforward</a:t>
            </a:r>
            <a:r>
              <a:rPr lang="en-US" sz="2000" dirty="0">
                <a:latin typeface="Calibri" panose="020F0502020204030204" pitchFamily="34" charset="0"/>
                <a:cs typeface="Calibri" panose="020F0502020204030204" pitchFamily="34" charset="0"/>
              </a:rPr>
              <a:t> the values.</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Calculate the error</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propagate it back</a:t>
            </a:r>
            <a:r>
              <a:rPr lang="en-US" sz="2000" dirty="0">
                <a:latin typeface="Calibri" panose="020F0502020204030204" pitchFamily="34" charset="0"/>
                <a:cs typeface="Calibri" panose="020F0502020204030204" pitchFamily="34" charset="0"/>
              </a:rPr>
              <a:t> to the earlier layers. </a:t>
            </a:r>
          </a:p>
        </p:txBody>
      </p:sp>
    </p:spTree>
    <p:extLst>
      <p:ext uri="{BB962C8B-B14F-4D97-AF65-F5344CB8AC3E}">
        <p14:creationId xmlns:p14="http://schemas.microsoft.com/office/powerpoint/2010/main" val="270786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D06F-9B5B-9E5C-6F20-4140868AEE45}"/>
              </a:ext>
            </a:extLst>
          </p:cNvPr>
          <p:cNvSpPr>
            <a:spLocks noGrp="1"/>
          </p:cNvSpPr>
          <p:nvPr>
            <p:ph type="title"/>
          </p:nvPr>
        </p:nvSpPr>
        <p:spPr>
          <a:xfrm>
            <a:off x="913795" y="259882"/>
            <a:ext cx="10353762" cy="1039529"/>
          </a:xfrm>
        </p:spPr>
        <p:txBody>
          <a:bodyPr>
            <a:normAutofit/>
          </a:bodyPr>
          <a:lstStyle/>
          <a:p>
            <a:r>
              <a:rPr lang="en-IN" sz="4800" dirty="0"/>
              <a:t>Why Deep Learning?</a:t>
            </a:r>
          </a:p>
        </p:txBody>
      </p:sp>
      <p:graphicFrame>
        <p:nvGraphicFramePr>
          <p:cNvPr id="4" name="Object 3">
            <a:extLst>
              <a:ext uri="{FF2B5EF4-FFF2-40B4-BE49-F238E27FC236}">
                <a16:creationId xmlns:a16="http://schemas.microsoft.com/office/drawing/2014/main" id="{A7CE0611-D31E-1CB3-53EA-53FE91244601}"/>
              </a:ext>
            </a:extLst>
          </p:cNvPr>
          <p:cNvGraphicFramePr>
            <a:graphicFrameLocks noChangeAspect="1"/>
          </p:cNvGraphicFramePr>
          <p:nvPr>
            <p:extLst>
              <p:ext uri="{D42A27DB-BD31-4B8C-83A1-F6EECF244321}">
                <p14:modId xmlns:p14="http://schemas.microsoft.com/office/powerpoint/2010/main" val="591928323"/>
              </p:ext>
            </p:extLst>
          </p:nvPr>
        </p:nvGraphicFramePr>
        <p:xfrm>
          <a:off x="352554" y="1433795"/>
          <a:ext cx="5942021" cy="3657967"/>
        </p:xfrm>
        <a:graphic>
          <a:graphicData uri="http://schemas.openxmlformats.org/presentationml/2006/ole">
            <mc:AlternateContent xmlns:mc="http://schemas.openxmlformats.org/markup-compatibility/2006">
              <mc:Choice xmlns:v="urn:schemas-microsoft-com:vml" Requires="v">
                <p:oleObj name="Bitmap Image" r:id="rId2" imgW="6508800" imgH="4006800" progId="PBrush">
                  <p:embed/>
                </p:oleObj>
              </mc:Choice>
              <mc:Fallback>
                <p:oleObj name="Bitmap Image" r:id="rId2" imgW="6508800" imgH="4006800" progId="PBrush">
                  <p:embed/>
                  <p:pic>
                    <p:nvPicPr>
                      <p:cNvPr id="0" name=""/>
                      <p:cNvPicPr/>
                      <p:nvPr/>
                    </p:nvPicPr>
                    <p:blipFill>
                      <a:blip r:embed="rId3"/>
                      <a:stretch>
                        <a:fillRect/>
                      </a:stretch>
                    </p:blipFill>
                    <p:spPr>
                      <a:xfrm>
                        <a:off x="352554" y="1433795"/>
                        <a:ext cx="5942021" cy="365796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1B19511-3612-405A-696C-A9C1F70EF8AF}"/>
              </a:ext>
            </a:extLst>
          </p:cNvPr>
          <p:cNvGraphicFramePr>
            <a:graphicFrameLocks noChangeAspect="1"/>
          </p:cNvGraphicFramePr>
          <p:nvPr>
            <p:extLst>
              <p:ext uri="{D42A27DB-BD31-4B8C-83A1-F6EECF244321}">
                <p14:modId xmlns:p14="http://schemas.microsoft.com/office/powerpoint/2010/main" val="1682326828"/>
              </p:ext>
            </p:extLst>
          </p:nvPr>
        </p:nvGraphicFramePr>
        <p:xfrm>
          <a:off x="7122694" y="1433796"/>
          <a:ext cx="4932776" cy="3657968"/>
        </p:xfrm>
        <a:graphic>
          <a:graphicData uri="http://schemas.openxmlformats.org/presentationml/2006/ole">
            <mc:AlternateContent xmlns:mc="http://schemas.openxmlformats.org/markup-compatibility/2006">
              <mc:Choice xmlns:v="urn:schemas-microsoft-com:vml" Requires="v">
                <p:oleObj name="Bitmap Image" r:id="rId4" imgW="7715160" imgH="5721480" progId="PBrush">
                  <p:embed/>
                </p:oleObj>
              </mc:Choice>
              <mc:Fallback>
                <p:oleObj name="Bitmap Image" r:id="rId4" imgW="7715160" imgH="5721480" progId="PBrush">
                  <p:embed/>
                  <p:pic>
                    <p:nvPicPr>
                      <p:cNvPr id="0" name=""/>
                      <p:cNvPicPr/>
                      <p:nvPr/>
                    </p:nvPicPr>
                    <p:blipFill>
                      <a:blip r:embed="rId5"/>
                      <a:stretch>
                        <a:fillRect/>
                      </a:stretch>
                    </p:blipFill>
                    <p:spPr>
                      <a:xfrm>
                        <a:off x="7122694" y="1433796"/>
                        <a:ext cx="4932776" cy="3657968"/>
                      </a:xfrm>
                      <a:prstGeom prst="rect">
                        <a:avLst/>
                      </a:prstGeom>
                    </p:spPr>
                  </p:pic>
                </p:oleObj>
              </mc:Fallback>
            </mc:AlternateContent>
          </a:graphicData>
        </a:graphic>
      </p:graphicFrame>
    </p:spTree>
    <p:extLst>
      <p:ext uri="{BB962C8B-B14F-4D97-AF65-F5344CB8AC3E}">
        <p14:creationId xmlns:p14="http://schemas.microsoft.com/office/powerpoint/2010/main" val="36825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22" y="298382"/>
            <a:ext cx="10603803" cy="688541"/>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C55430-35FF-4D3B-BF25-BAB7D8A60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25" y="1191268"/>
            <a:ext cx="10058400" cy="5299577"/>
          </a:xfrm>
          <a:prstGeom prst="rect">
            <a:avLst/>
          </a:prstGeom>
        </p:spPr>
      </p:pic>
    </p:spTree>
    <p:extLst>
      <p:ext uri="{BB962C8B-B14F-4D97-AF65-F5344CB8AC3E}">
        <p14:creationId xmlns:p14="http://schemas.microsoft.com/office/powerpoint/2010/main" val="1537777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776076"/>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4237DB0-CA7C-4AC4-B755-6395BB0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52" y="819108"/>
            <a:ext cx="8210348" cy="5789056"/>
          </a:xfrm>
          <a:prstGeom prst="rect">
            <a:avLst/>
          </a:prstGeom>
        </p:spPr>
      </p:pic>
    </p:spTree>
    <p:extLst>
      <p:ext uri="{BB962C8B-B14F-4D97-AF65-F5344CB8AC3E}">
        <p14:creationId xmlns:p14="http://schemas.microsoft.com/office/powerpoint/2010/main" val="1108787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22240"/>
            <a:ext cx="10654169" cy="626914"/>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Step by Step</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31006" y="1280159"/>
            <a:ext cx="11181319" cy="5155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en-US" sz="2000" b="1" dirty="0">
                <a:effectLst>
                  <a:outerShdw blurRad="38100" dist="38100" dir="2700000" algn="tl">
                    <a:srgbClr val="000000">
                      <a:alpha val="43137"/>
                    </a:srgbClr>
                  </a:outerShdw>
                </a:effectLst>
              </a:rPr>
              <a:t>STEP 1</a:t>
            </a:r>
            <a:r>
              <a:rPr lang="en-US" sz="2000" dirty="0">
                <a:effectLst>
                  <a:outerShdw blurRad="38100" dist="38100" dir="2700000" algn="tl">
                    <a:srgbClr val="000000">
                      <a:alpha val="43137"/>
                    </a:srgbClr>
                  </a:outerShdw>
                </a:effectLst>
              </a:rPr>
              <a:t>: Randomly initialize the weights to small numbers close to 0 (but not 0)</a:t>
            </a:r>
          </a:p>
          <a:p>
            <a:pPr algn="just"/>
            <a:r>
              <a:rPr lang="en-US" sz="2000" b="1" dirty="0">
                <a:effectLst>
                  <a:outerShdw blurRad="38100" dist="38100" dir="2700000" algn="tl">
                    <a:srgbClr val="000000">
                      <a:alpha val="43137"/>
                    </a:srgbClr>
                  </a:outerShdw>
                </a:effectLst>
              </a:rPr>
              <a:t>STEP 2: </a:t>
            </a:r>
            <a:r>
              <a:rPr lang="en-US" sz="2000" dirty="0">
                <a:effectLst>
                  <a:outerShdw blurRad="38100" dist="38100" dir="2700000" algn="tl">
                    <a:srgbClr val="000000">
                      <a:alpha val="43137"/>
                    </a:srgbClr>
                  </a:outerShdw>
                </a:effectLst>
              </a:rPr>
              <a:t>Input the first observation of your dataset in the input layer, each feature in one input node. </a:t>
            </a:r>
          </a:p>
          <a:p>
            <a:pPr algn="just"/>
            <a:r>
              <a:rPr lang="en-US" sz="2000" b="1" dirty="0">
                <a:effectLst>
                  <a:outerShdw blurRad="38100" dist="38100" dir="2700000" algn="tl">
                    <a:srgbClr val="000000">
                      <a:alpha val="43137"/>
                    </a:srgbClr>
                  </a:outerShdw>
                </a:effectLst>
              </a:rPr>
              <a:t>STEP 3: </a:t>
            </a:r>
            <a:r>
              <a:rPr lang="en-US" sz="2000" dirty="0">
                <a:effectLst>
                  <a:outerShdw blurRad="38100" dist="38100" dir="2700000" algn="tl">
                    <a:srgbClr val="000000">
                      <a:alpha val="43137"/>
                    </a:srgbClr>
                  </a:outerShdw>
                </a:effectLst>
              </a:rPr>
              <a:t>Forward-Propagation: from left to right, the neurons are activated in a way that the impact of each neuron's activation is limited by the weights. Propagate the activations until getting the predicted result y.</a:t>
            </a:r>
          </a:p>
          <a:p>
            <a:pPr algn="just"/>
            <a:r>
              <a:rPr lang="en-US" sz="2000" b="1" dirty="0">
                <a:effectLst>
                  <a:outerShdw blurRad="38100" dist="38100" dir="2700000" algn="tl">
                    <a:srgbClr val="000000">
                      <a:alpha val="43137"/>
                    </a:srgbClr>
                  </a:outerShdw>
                </a:effectLst>
              </a:rPr>
              <a:t>STEP 4: </a:t>
            </a:r>
            <a:r>
              <a:rPr lang="en-US" sz="2000" dirty="0">
                <a:effectLst>
                  <a:outerShdw blurRad="38100" dist="38100" dir="2700000" algn="tl">
                    <a:srgbClr val="000000">
                      <a:alpha val="43137"/>
                    </a:srgbClr>
                  </a:outerShdw>
                </a:effectLst>
              </a:rPr>
              <a:t>Compare the predicted result to the actual result. Measure the generated error.</a:t>
            </a:r>
          </a:p>
          <a:p>
            <a:pPr algn="just"/>
            <a:r>
              <a:rPr lang="en-US" sz="2000" b="1" dirty="0">
                <a:effectLst>
                  <a:outerShdw blurRad="38100" dist="38100" dir="2700000" algn="tl">
                    <a:srgbClr val="000000">
                      <a:alpha val="43137"/>
                    </a:srgbClr>
                  </a:outerShdw>
                </a:effectLst>
              </a:rPr>
              <a:t>STEP 5: </a:t>
            </a:r>
            <a:r>
              <a:rPr lang="en-US" sz="2000" dirty="0">
                <a:effectLst>
                  <a:outerShdw blurRad="38100" dist="38100" dir="2700000" algn="tl">
                    <a:srgbClr val="000000">
                      <a:alpha val="43137"/>
                    </a:srgbClr>
                  </a:outerShdw>
                </a:effectLst>
              </a:rPr>
              <a:t>Back-Propagation: from right to left, the error is back-propagated.</a:t>
            </a:r>
          </a:p>
          <a:p>
            <a:pPr algn="just"/>
            <a:r>
              <a:rPr lang="en-US" sz="2000" dirty="0">
                <a:effectLst>
                  <a:outerShdw blurRad="38100" dist="38100" dir="2700000" algn="tl">
                    <a:srgbClr val="000000">
                      <a:alpha val="43137"/>
                    </a:srgbClr>
                  </a:outerShdw>
                </a:effectLst>
              </a:rPr>
              <a:t>Update the weights according to how much they are responsible for the error. The learning rate decides by how 	much we update the weights.</a:t>
            </a:r>
          </a:p>
          <a:p>
            <a:pPr algn="just"/>
            <a:r>
              <a:rPr lang="en-US" sz="2000" b="1" dirty="0">
                <a:effectLst>
                  <a:outerShdw blurRad="38100" dist="38100" dir="2700000" algn="tl">
                    <a:srgbClr val="000000">
                      <a:alpha val="43137"/>
                    </a:srgbClr>
                  </a:outerShdw>
                </a:effectLst>
              </a:rPr>
              <a:t>STEP 6: </a:t>
            </a:r>
            <a:r>
              <a:rPr lang="en-US" sz="2000" dirty="0">
                <a:effectLst>
                  <a:outerShdw blurRad="38100" dist="38100" dir="2700000" algn="tl">
                    <a:srgbClr val="000000">
                      <a:alpha val="43137"/>
                    </a:srgbClr>
                  </a:outerShdw>
                </a:effectLst>
              </a:rPr>
              <a:t>Repeat Steps 1 to 5 and update the weights after each observation (Reinforcement Learning). </a:t>
            </a:r>
          </a:p>
          <a:p>
            <a:pPr algn="just"/>
            <a:r>
              <a:rPr lang="en-US" sz="2000" dirty="0">
                <a:effectLst>
                  <a:outerShdw blurRad="38100" dist="38100" dir="2700000" algn="tl">
                    <a:srgbClr val="000000">
                      <a:alpha val="43137"/>
                    </a:srgbClr>
                  </a:outerShdw>
                </a:effectLst>
              </a:rPr>
              <a:t>Or: Repeat Steps 1 to 5 but update the weights only after a batch of observations (Batch Learning). </a:t>
            </a:r>
          </a:p>
        </p:txBody>
      </p:sp>
    </p:spTree>
    <p:extLst>
      <p:ext uri="{BB962C8B-B14F-4D97-AF65-F5344CB8AC3E}">
        <p14:creationId xmlns:p14="http://schemas.microsoft.com/office/powerpoint/2010/main" val="106969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57197-977C-4CBA-AEB0-3800D7AC0AB5}"/>
              </a:ext>
            </a:extLst>
          </p:cNvPr>
          <p:cNvSpPr/>
          <p:nvPr/>
        </p:nvSpPr>
        <p:spPr>
          <a:xfrm>
            <a:off x="498815" y="1228397"/>
            <a:ext cx="11022625" cy="4401205"/>
          </a:xfrm>
          <a:prstGeom prst="rect">
            <a:avLst/>
          </a:prstGeom>
        </p:spPr>
        <p:txBody>
          <a:bodyPr wrap="square">
            <a:spAutoFit/>
          </a:bodyPr>
          <a:lstStyle/>
          <a:p>
            <a:pPr algn="just"/>
            <a:r>
              <a:rPr lang="en-PK" sz="2800" dirty="0" err="1">
                <a:latin typeface="Calibri" panose="020F0502020204030204" pitchFamily="34" charset="0"/>
                <a:cs typeface="Calibri" panose="020F0502020204030204" pitchFamily="34" charset="0"/>
              </a:rPr>
              <a:t>Keras</a:t>
            </a:r>
            <a:r>
              <a:rPr lang="en-PK" sz="2800" dirty="0">
                <a:latin typeface="Calibri" panose="020F0502020204030204" pitchFamily="34" charset="0"/>
                <a:cs typeface="Calibri" panose="020F0502020204030204" pitchFamily="34" charset="0"/>
              </a:rPr>
              <a:t> is a high-level neural networks API, written in Python and capable of running on top of </a:t>
            </a:r>
            <a:r>
              <a:rPr lang="en-PK"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TensorFlow, CNTK, or Theano</a:t>
            </a:r>
            <a:r>
              <a:rPr lang="en-PK" sz="2800" dirty="0">
                <a:latin typeface="Calibri" panose="020F0502020204030204" pitchFamily="34" charset="0"/>
                <a:cs typeface="Calibri" panose="020F0502020204030204" pitchFamily="34" charset="0"/>
              </a:rPr>
              <a:t>. It was developed with a focus on enabling fast experimentation. Being able to go from idea to result with the least possible delay is key to doing good research.</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Use Keras if you need a deep learning library that:</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Allows for easy and fast prototyping (through user friendliness, modularity, and extensibility).</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Supports both convolutional networks and recurrent networks, as well as combinations of the two.</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Runs seamlessly on CPU</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GPU</a:t>
            </a:r>
            <a:r>
              <a:rPr lang="en-IN" sz="2800" dirty="0">
                <a:latin typeface="Calibri" panose="020F0502020204030204" pitchFamily="34" charset="0"/>
                <a:cs typeface="Calibri" panose="020F0502020204030204" pitchFamily="34" charset="0"/>
              </a:rPr>
              <a:t> and TPU</a:t>
            </a:r>
            <a:r>
              <a:rPr lang="en-PK" sz="2800" dirty="0">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15FEC8D3-0DB3-4E7C-ABA0-A6BFC4EC246F}"/>
              </a:ext>
            </a:extLst>
          </p:cNvPr>
          <p:cNvSpPr/>
          <p:nvPr/>
        </p:nvSpPr>
        <p:spPr>
          <a:xfrm>
            <a:off x="4380189" y="93980"/>
            <a:ext cx="1726563" cy="769441"/>
          </a:xfrm>
          <a:prstGeom prst="rect">
            <a:avLst/>
          </a:prstGeom>
        </p:spPr>
        <p:txBody>
          <a:bodyPr wrap="none">
            <a:spAutoFit/>
          </a:bodyPr>
          <a:lstStyle/>
          <a:p>
            <a:r>
              <a:rPr lang="en-PK" sz="4400" b="1" dirty="0" err="1">
                <a:effectLst>
                  <a:outerShdw blurRad="38100" dist="38100" dir="2700000" algn="tl">
                    <a:srgbClr val="000000">
                      <a:alpha val="43137"/>
                    </a:srgbClr>
                  </a:outerShdw>
                </a:effectLst>
              </a:rPr>
              <a:t>Keras</a:t>
            </a:r>
            <a:endParaRPr lang="en-PK"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2238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F445-44E3-4F44-9DA4-53AD6109518C}"/>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9600" b="1" i="0" kern="1200" dirty="0">
                <a:solidFill>
                  <a:schemeClr val="tx2"/>
                </a:solidFill>
                <a:latin typeface="+mj-lt"/>
                <a:ea typeface="+mj-ea"/>
                <a:cs typeface="+mj-cs"/>
              </a:rPr>
              <a:t>Demo</a:t>
            </a:r>
          </a:p>
        </p:txBody>
      </p:sp>
      <p:pic>
        <p:nvPicPr>
          <p:cNvPr id="6" name="Graphic 5" descr="Play">
            <a:extLst>
              <a:ext uri="{FF2B5EF4-FFF2-40B4-BE49-F238E27FC236}">
                <a16:creationId xmlns:a16="http://schemas.microsoft.com/office/drawing/2014/main" id="{DBBD467E-2EA3-45CA-8526-A6AC221668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310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1882584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56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120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D392-34C0-A290-50F4-97FC11C8C2E1}"/>
              </a:ext>
            </a:extLst>
          </p:cNvPr>
          <p:cNvSpPr>
            <a:spLocks noGrp="1"/>
          </p:cNvSpPr>
          <p:nvPr>
            <p:ph type="title"/>
          </p:nvPr>
        </p:nvSpPr>
        <p:spPr>
          <a:xfrm>
            <a:off x="913795" y="96253"/>
            <a:ext cx="10353762" cy="847023"/>
          </a:xfrm>
        </p:spPr>
        <p:txBody>
          <a:bodyPr/>
          <a:lstStyle/>
          <a:p>
            <a:r>
              <a:rPr lang="en-IN" dirty="0"/>
              <a:t>Bias Variance Tradeoff</a:t>
            </a:r>
          </a:p>
        </p:txBody>
      </p:sp>
      <p:pic>
        <p:nvPicPr>
          <p:cNvPr id="4" name="Picture 3">
            <a:extLst>
              <a:ext uri="{FF2B5EF4-FFF2-40B4-BE49-F238E27FC236}">
                <a16:creationId xmlns:a16="http://schemas.microsoft.com/office/drawing/2014/main" id="{7FBBE97D-64F1-9C97-121B-576A60DCD5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3354" y="1087654"/>
            <a:ext cx="5327582" cy="5327582"/>
          </a:xfrm>
          <a:prstGeom prst="rect">
            <a:avLst/>
          </a:prstGeom>
        </p:spPr>
      </p:pic>
    </p:spTree>
    <p:extLst>
      <p:ext uri="{BB962C8B-B14F-4D97-AF65-F5344CB8AC3E}">
        <p14:creationId xmlns:p14="http://schemas.microsoft.com/office/powerpoint/2010/main" val="29538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29B7-55B2-A72E-579F-522F0140DF04}"/>
              </a:ext>
            </a:extLst>
          </p:cNvPr>
          <p:cNvSpPr>
            <a:spLocks noGrp="1"/>
          </p:cNvSpPr>
          <p:nvPr>
            <p:ph type="title"/>
          </p:nvPr>
        </p:nvSpPr>
        <p:spPr>
          <a:xfrm>
            <a:off x="913795" y="462013"/>
            <a:ext cx="10353762" cy="924025"/>
          </a:xfrm>
        </p:spPr>
        <p:txBody>
          <a:bodyPr>
            <a:normAutofit fontScale="90000"/>
          </a:bodyPr>
          <a:lstStyle/>
          <a:p>
            <a: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to handle Overfitting Problem </a:t>
            </a:r>
            <a:b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FC888D9B-B5E9-7A90-B55B-66B2B7C31219}"/>
              </a:ext>
            </a:extLst>
          </p:cNvPr>
          <p:cNvSpPr>
            <a:spLocks noGrp="1"/>
          </p:cNvSpPr>
          <p:nvPr>
            <p:ph idx="1"/>
          </p:nvPr>
        </p:nvSpPr>
        <p:spPr>
          <a:xfrm>
            <a:off x="644893" y="1607419"/>
            <a:ext cx="10622664" cy="4183781"/>
          </a:xfrm>
        </p:spPr>
        <p:txBody>
          <a:bodyPr>
            <a:normAutofit/>
          </a:bodyPr>
          <a:lstStyle/>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Bias and Variance Problem (tradeoff)</a:t>
            </a:r>
          </a:p>
          <a:p>
            <a:pPr marL="948600" lvl="1" indent="-571500">
              <a:buFont typeface="Wingdings" panose="05000000000000000000" pitchFamily="2" charset="2"/>
              <a:buChar char="ü"/>
            </a:pPr>
            <a:r>
              <a:rPr lang="en-US" sz="2000" b="1" i="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irreducible Error</a:t>
            </a:r>
          </a:p>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Regularization (L1 Ridge Regression , L2 Lasso Regression</a:t>
            </a:r>
          </a:p>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Drop out Method (Regularization)</a:t>
            </a:r>
          </a:p>
        </p:txBody>
      </p:sp>
    </p:spTree>
    <p:extLst>
      <p:ext uri="{BB962C8B-B14F-4D97-AF65-F5344CB8AC3E}">
        <p14:creationId xmlns:p14="http://schemas.microsoft.com/office/powerpoint/2010/main" val="2185548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45985" y="0"/>
            <a:ext cx="11643893" cy="707886"/>
          </a:xfrm>
          <a:prstGeom prst="rect">
            <a:avLst/>
          </a:prstGeom>
        </p:spPr>
        <p:txBody>
          <a:bodyPr wrap="none">
            <a:spAutoFit/>
          </a:bodyPr>
          <a:lstStyle/>
          <a:p>
            <a:r>
              <a:rPr lang="en-US" sz="4000" b="1" dirty="0">
                <a:effectLst>
                  <a:outerShdw blurRad="38100" dist="38100" dir="2700000" algn="tl">
                    <a:srgbClr val="000000">
                      <a:alpha val="43137"/>
                    </a:srgbClr>
                  </a:outerShdw>
                </a:effectLst>
              </a:rPr>
              <a:t>Underfitting and Overfitting (Bias and Variance)</a:t>
            </a:r>
            <a:endParaRPr lang="en-PK" sz="24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29DCD8F-A1E9-4695-BD56-30B9D736F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11" y="1780454"/>
            <a:ext cx="9789459" cy="3297091"/>
          </a:xfrm>
          <a:prstGeom prst="rect">
            <a:avLst/>
          </a:prstGeom>
        </p:spPr>
      </p:pic>
      <p:sp>
        <p:nvSpPr>
          <p:cNvPr id="3" name="Rectangle 2">
            <a:extLst>
              <a:ext uri="{FF2B5EF4-FFF2-40B4-BE49-F238E27FC236}">
                <a16:creationId xmlns:a16="http://schemas.microsoft.com/office/drawing/2014/main" id="{0112AFF5-FE0C-4B35-970D-C07D6CAB3EF3}"/>
              </a:ext>
            </a:extLst>
          </p:cNvPr>
          <p:cNvSpPr/>
          <p:nvPr/>
        </p:nvSpPr>
        <p:spPr>
          <a:xfrm>
            <a:off x="4584548" y="1925554"/>
            <a:ext cx="3001384" cy="3151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373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207049"/>
            <a:ext cx="3937299" cy="602431"/>
          </a:xfrm>
        </p:spPr>
        <p:txBody>
          <a:bodyPr>
            <a:noAutofit/>
          </a:bodyPr>
          <a:lstStyle/>
          <a:p>
            <a:r>
              <a:rPr lang="en-US" sz="4000" b="1" i="1" dirty="0">
                <a:solidFill>
                  <a:schemeClr val="tx1"/>
                </a:solidFill>
                <a:effectLst>
                  <a:outerShdw blurRad="38100" dist="38100" dir="2700000" algn="tl">
                    <a:srgbClr val="000000">
                      <a:alpha val="43137"/>
                    </a:srgbClr>
                  </a:outerShdw>
                </a:effectLst>
              </a:rPr>
              <a:t>AI vs ML vs DL</a:t>
            </a: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76" y="1191472"/>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9836" y="216949"/>
            <a:ext cx="6253776" cy="6253776"/>
          </a:xfrm>
          <a:prstGeom prst="rect">
            <a:avLst/>
          </a:prstGeom>
        </p:spPr>
      </p:pic>
      <p:sp>
        <p:nvSpPr>
          <p:cNvPr id="4" name="Rectangle 3">
            <a:extLst>
              <a:ext uri="{FF2B5EF4-FFF2-40B4-BE49-F238E27FC236}">
                <a16:creationId xmlns:a16="http://schemas.microsoft.com/office/drawing/2014/main" id="{FCFAA183-17B9-42EC-B8E2-CA6EC35B7F61}"/>
              </a:ext>
            </a:extLst>
          </p:cNvPr>
          <p:cNvSpPr/>
          <p:nvPr/>
        </p:nvSpPr>
        <p:spPr>
          <a:xfrm>
            <a:off x="552226" y="2288254"/>
            <a:ext cx="5364480" cy="1508105"/>
          </a:xfrm>
          <a:prstGeom prst="rect">
            <a:avLst/>
          </a:prstGeom>
        </p:spPr>
        <p:txBody>
          <a:bodyPr wrap="square">
            <a:spAutoFit/>
          </a:bodyPr>
          <a:lstStyle/>
          <a:p>
            <a:r>
              <a:rPr lang="en-US" sz="2800" dirty="0"/>
              <a:t>What will be the best model ?</a:t>
            </a:r>
          </a:p>
          <a:p>
            <a:endParaRPr lang="en-US" sz="2800" dirty="0"/>
          </a:p>
          <a:p>
            <a:r>
              <a:rPr lang="en-US" sz="3600" b="1" dirty="0"/>
              <a:t>Low Bias, Low Variance</a:t>
            </a:r>
          </a:p>
        </p:txBody>
      </p:sp>
    </p:spTree>
    <p:extLst>
      <p:ext uri="{BB962C8B-B14F-4D97-AF65-F5344CB8AC3E}">
        <p14:creationId xmlns:p14="http://schemas.microsoft.com/office/powerpoint/2010/main" val="2527327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AA16-4A98-5824-64D8-3BCC95146D68}"/>
              </a:ext>
            </a:extLst>
          </p:cNvPr>
          <p:cNvSpPr>
            <a:spLocks noGrp="1"/>
          </p:cNvSpPr>
          <p:nvPr>
            <p:ph type="title"/>
          </p:nvPr>
        </p:nvSpPr>
        <p:spPr>
          <a:xfrm>
            <a:off x="423512" y="77002"/>
            <a:ext cx="10857296" cy="693019"/>
          </a:xfrm>
        </p:spPr>
        <p:txBody>
          <a:bodyPr>
            <a:normAutofit fontScale="90000"/>
          </a:bodyPr>
          <a:lstStyle/>
          <a:p>
            <a:r>
              <a:rPr lang="en-IN" b="1" dirty="0"/>
              <a:t>Hyperparameter and Parameter Tunning</a:t>
            </a:r>
          </a:p>
        </p:txBody>
      </p:sp>
      <p:pic>
        <p:nvPicPr>
          <p:cNvPr id="2050" name="Picture 2" descr="See the source image">
            <a:extLst>
              <a:ext uri="{FF2B5EF4-FFF2-40B4-BE49-F238E27FC236}">
                <a16:creationId xmlns:a16="http://schemas.microsoft.com/office/drawing/2014/main" id="{DD19873D-9783-D333-888D-BE7B32B9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263" y="1437305"/>
            <a:ext cx="7440579" cy="48046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ED69FD-0FEF-8D65-A400-67B6D06F2F5A}"/>
              </a:ext>
            </a:extLst>
          </p:cNvPr>
          <p:cNvSpPr txBox="1"/>
          <p:nvPr/>
        </p:nvSpPr>
        <p:spPr>
          <a:xfrm>
            <a:off x="510139" y="1437305"/>
            <a:ext cx="3517438" cy="954107"/>
          </a:xfrm>
          <a:prstGeom prst="rect">
            <a:avLst/>
          </a:prstGeom>
          <a:noFill/>
        </p:spPr>
        <p:txBody>
          <a:bodyPr wrap="none" rtlCol="0">
            <a:spAutoFit/>
          </a:bodyPr>
          <a:lstStyle/>
          <a:p>
            <a:r>
              <a:rPr lang="en-IN" sz="2800" dirty="0"/>
              <a:t>1. GridSearchCV</a:t>
            </a:r>
          </a:p>
          <a:p>
            <a:r>
              <a:rPr lang="en-IN" sz="2800" dirty="0"/>
              <a:t>2. RandomSearchCV</a:t>
            </a:r>
          </a:p>
        </p:txBody>
      </p:sp>
    </p:spTree>
    <p:extLst>
      <p:ext uri="{BB962C8B-B14F-4D97-AF65-F5344CB8AC3E}">
        <p14:creationId xmlns:p14="http://schemas.microsoft.com/office/powerpoint/2010/main" val="2743483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14747" y="43032"/>
            <a:ext cx="5353248" cy="1692771"/>
          </a:xfrm>
          <a:prstGeom prst="rect">
            <a:avLst/>
          </a:prstGeom>
        </p:spPr>
        <p:txBody>
          <a:bodyPr wrap="square">
            <a:spAutoFit/>
          </a:bodyPr>
          <a:lstStyle/>
          <a:p>
            <a:r>
              <a:rPr lang="en-US" sz="44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Regularization,</a:t>
            </a:r>
          </a:p>
          <a:p>
            <a:pPr algn="r"/>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(L2) Ridge Regression</a:t>
            </a:r>
          </a:p>
          <a:p>
            <a:pPr algn="r"/>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(L1) Lasso Regression</a:t>
            </a:r>
            <a:endParaRPr lang="en-PK"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C43EEBF-DEAE-4297-9D35-EEF505E2A823}"/>
              </a:ext>
            </a:extLst>
          </p:cNvPr>
          <p:cNvSpPr/>
          <p:nvPr/>
        </p:nvSpPr>
        <p:spPr>
          <a:xfrm>
            <a:off x="6246606" y="196919"/>
            <a:ext cx="5353248" cy="1384995"/>
          </a:xfrm>
          <a:prstGeom prst="rect">
            <a:avLst/>
          </a:prstGeom>
        </p:spPr>
        <p:txBody>
          <a:bodyPr wrap="square">
            <a:spAutoFit/>
          </a:bodyPr>
          <a:lstStyle/>
          <a:p>
            <a:r>
              <a:rPr lang="en-US" sz="2800" b="1" dirty="0">
                <a:latin typeface="medium-content-serif-font"/>
              </a:rPr>
              <a:t>Regularization is a process of introducing additional information in order to prevent overfitting.</a:t>
            </a:r>
            <a:endParaRPr lang="en-US" sz="2800" b="1" dirty="0"/>
          </a:p>
        </p:txBody>
      </p:sp>
      <p:graphicFrame>
        <p:nvGraphicFramePr>
          <p:cNvPr id="7" name="Object 6">
            <a:extLst>
              <a:ext uri="{FF2B5EF4-FFF2-40B4-BE49-F238E27FC236}">
                <a16:creationId xmlns:a16="http://schemas.microsoft.com/office/drawing/2014/main" id="{A7E3C8A7-82CF-513C-9144-86069FE31DAE}"/>
              </a:ext>
            </a:extLst>
          </p:cNvPr>
          <p:cNvGraphicFramePr>
            <a:graphicFrameLocks noChangeAspect="1"/>
          </p:cNvGraphicFramePr>
          <p:nvPr>
            <p:extLst>
              <p:ext uri="{D42A27DB-BD31-4B8C-83A1-F6EECF244321}">
                <p14:modId xmlns:p14="http://schemas.microsoft.com/office/powerpoint/2010/main" val="1827740248"/>
              </p:ext>
            </p:extLst>
          </p:nvPr>
        </p:nvGraphicFramePr>
        <p:xfrm>
          <a:off x="6333423" y="2240866"/>
          <a:ext cx="4826335" cy="1897997"/>
        </p:xfrm>
        <a:graphic>
          <a:graphicData uri="http://schemas.openxmlformats.org/presentationml/2006/ole">
            <mc:AlternateContent xmlns:mc="http://schemas.openxmlformats.org/markup-compatibility/2006">
              <mc:Choice xmlns:v="urn:schemas-microsoft-com:vml" Requires="v">
                <p:oleObj name="Bitmap Image" r:id="rId2" imgW="2825640" imgH="1111320" progId="PBrush">
                  <p:embed/>
                </p:oleObj>
              </mc:Choice>
              <mc:Fallback>
                <p:oleObj name="Bitmap Image" r:id="rId2" imgW="2825640" imgH="1111320" progId="PBrush">
                  <p:embed/>
                  <p:pic>
                    <p:nvPicPr>
                      <p:cNvPr id="0" name=""/>
                      <p:cNvPicPr/>
                      <p:nvPr/>
                    </p:nvPicPr>
                    <p:blipFill>
                      <a:blip r:embed="rId3"/>
                      <a:stretch>
                        <a:fillRect/>
                      </a:stretch>
                    </p:blipFill>
                    <p:spPr>
                      <a:xfrm>
                        <a:off x="6333423" y="2240866"/>
                        <a:ext cx="4826335" cy="189799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87BA2C6-4111-D0B5-27B1-AF80CC426462}"/>
              </a:ext>
            </a:extLst>
          </p:cNvPr>
          <p:cNvGraphicFramePr>
            <a:graphicFrameLocks noChangeAspect="1"/>
          </p:cNvGraphicFramePr>
          <p:nvPr>
            <p:extLst>
              <p:ext uri="{D42A27DB-BD31-4B8C-83A1-F6EECF244321}">
                <p14:modId xmlns:p14="http://schemas.microsoft.com/office/powerpoint/2010/main" val="2103637043"/>
              </p:ext>
            </p:extLst>
          </p:nvPr>
        </p:nvGraphicFramePr>
        <p:xfrm>
          <a:off x="400952" y="2240866"/>
          <a:ext cx="4257676" cy="1984625"/>
        </p:xfrm>
        <a:graphic>
          <a:graphicData uri="http://schemas.openxmlformats.org/presentationml/2006/ole">
            <mc:AlternateContent xmlns:mc="http://schemas.openxmlformats.org/markup-compatibility/2006">
              <mc:Choice xmlns:v="urn:schemas-microsoft-com:vml" Requires="v">
                <p:oleObj name="Bitmap Image" r:id="rId4" imgW="2419200" imgH="1282680" progId="PBrush">
                  <p:embed/>
                </p:oleObj>
              </mc:Choice>
              <mc:Fallback>
                <p:oleObj name="Bitmap Image" r:id="rId4" imgW="2419200" imgH="1282680" progId="PBrush">
                  <p:embed/>
                  <p:pic>
                    <p:nvPicPr>
                      <p:cNvPr id="0" name=""/>
                      <p:cNvPicPr/>
                      <p:nvPr/>
                    </p:nvPicPr>
                    <p:blipFill>
                      <a:blip r:embed="rId5"/>
                      <a:stretch>
                        <a:fillRect/>
                      </a:stretch>
                    </p:blipFill>
                    <p:spPr>
                      <a:xfrm>
                        <a:off x="400952" y="2240866"/>
                        <a:ext cx="4257676" cy="1984625"/>
                      </a:xfrm>
                      <a:prstGeom prst="rect">
                        <a:avLst/>
                      </a:prstGeom>
                    </p:spPr>
                  </p:pic>
                </p:oleObj>
              </mc:Fallback>
            </mc:AlternateContent>
          </a:graphicData>
        </a:graphic>
      </p:graphicFrame>
    </p:spTree>
    <p:extLst>
      <p:ext uri="{BB962C8B-B14F-4D97-AF65-F5344CB8AC3E}">
        <p14:creationId xmlns:p14="http://schemas.microsoft.com/office/powerpoint/2010/main" val="1624682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63</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431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8C8947-FAF4-9349-4D0B-36E789D5FC77}"/>
              </a:ext>
            </a:extLst>
          </p:cNvPr>
          <p:cNvSpPr>
            <a:spLocks noGrp="1"/>
          </p:cNvSpPr>
          <p:nvPr>
            <p:ph sz="quarter" idx="18"/>
          </p:nvPr>
        </p:nvSpPr>
        <p:spPr>
          <a:xfrm>
            <a:off x="702646" y="2755232"/>
            <a:ext cx="10963174" cy="1347536"/>
          </a:xfrm>
        </p:spPr>
        <p:txBody>
          <a:bodyPr>
            <a:normAutofit fontScale="47500" lnSpcReduction="20000"/>
          </a:bodyPr>
          <a:lstStyle/>
          <a:p>
            <a:pPr marL="36900" indent="0" algn="ctr">
              <a:buNone/>
            </a:pPr>
            <a:r>
              <a:rPr lang="en-US" sz="10000" b="1" i="1" dirty="0"/>
              <a:t>Convolutional Neural Network (CNN)</a:t>
            </a:r>
          </a:p>
          <a:p>
            <a:pPr marL="36900" indent="0">
              <a:buNone/>
            </a:pPr>
            <a:endParaRPr lang="en-IN" dirty="0"/>
          </a:p>
        </p:txBody>
      </p:sp>
    </p:spTree>
    <p:extLst>
      <p:ext uri="{BB962C8B-B14F-4D97-AF65-F5344CB8AC3E}">
        <p14:creationId xmlns:p14="http://schemas.microsoft.com/office/powerpoint/2010/main" val="4035686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9908097" cy="769441"/>
          </a:xfrm>
          <a:prstGeom prst="rect">
            <a:avLst/>
          </a:prstGeom>
        </p:spPr>
        <p:txBody>
          <a:bodyPr wrap="none">
            <a:spAutoFit/>
          </a:bodyPr>
          <a:lstStyle/>
          <a:p>
            <a:r>
              <a:rPr lang="en-US" sz="4400" b="1" i="1" dirty="0"/>
              <a:t>Convolutional Neural Network (CNN)</a:t>
            </a:r>
          </a:p>
        </p:txBody>
      </p:sp>
      <p:sp>
        <p:nvSpPr>
          <p:cNvPr id="3" name="Rectangle 2">
            <a:extLst>
              <a:ext uri="{FF2B5EF4-FFF2-40B4-BE49-F238E27FC236}">
                <a16:creationId xmlns:a16="http://schemas.microsoft.com/office/drawing/2014/main" id="{D206EC88-D806-4173-9C07-C48A79EE806B}"/>
              </a:ext>
            </a:extLst>
          </p:cNvPr>
          <p:cNvSpPr/>
          <p:nvPr/>
        </p:nvSpPr>
        <p:spPr>
          <a:xfrm>
            <a:off x="211756" y="1106905"/>
            <a:ext cx="11843980" cy="5078313"/>
          </a:xfrm>
          <a:prstGeom prst="rect">
            <a:avLst/>
          </a:prstGeom>
        </p:spPr>
        <p:txBody>
          <a:bodyPr wrap="square">
            <a:spAutoFit/>
          </a:bodyPr>
          <a:lstStyle/>
          <a:p>
            <a:r>
              <a:rPr lang="en-US" sz="2800" b="1" i="1" dirty="0"/>
              <a:t>Image :</a:t>
            </a:r>
            <a:r>
              <a:rPr lang="en-US" sz="2000" dirty="0"/>
              <a:t>An image, digital image, or still image is a binary representation of visual information, such as drawings, pictures, graphs, logos, or individual video frames.</a:t>
            </a:r>
          </a:p>
          <a:p>
            <a:endParaRPr lang="en-US" sz="2000" dirty="0"/>
          </a:p>
          <a:p>
            <a:r>
              <a:rPr lang="en-US" sz="2000" dirty="0"/>
              <a:t>1MP=1152 * 864</a:t>
            </a:r>
          </a:p>
          <a:p>
            <a:r>
              <a:rPr lang="en-US" sz="2000" dirty="0"/>
              <a:t>2MP=1600*1200</a:t>
            </a:r>
          </a:p>
          <a:p>
            <a:r>
              <a:rPr lang="en-US" sz="2000" b="1" dirty="0"/>
              <a:t>Grey and RGB</a:t>
            </a:r>
          </a:p>
          <a:p>
            <a:endParaRPr lang="en-US" sz="2000" b="1" dirty="0"/>
          </a:p>
          <a:p>
            <a:r>
              <a:rPr lang="en-US" sz="2800" b="1" i="1" dirty="0"/>
              <a:t>Image processing: </a:t>
            </a:r>
            <a:r>
              <a:rPr lang="en-US" sz="20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a:t>
            </a:r>
          </a:p>
          <a:p>
            <a:endParaRPr lang="en-US" sz="2000" dirty="0"/>
          </a:p>
          <a:p>
            <a:r>
              <a:rPr lang="en-US" sz="2800" b="1" i="1" dirty="0"/>
              <a:t>Computer vision: </a:t>
            </a:r>
            <a:r>
              <a:rPr lang="en-US" sz="2000" dirty="0"/>
              <a:t>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p>
        </p:txBody>
      </p:sp>
    </p:spTree>
    <p:extLst>
      <p:ext uri="{BB962C8B-B14F-4D97-AF65-F5344CB8AC3E}">
        <p14:creationId xmlns:p14="http://schemas.microsoft.com/office/powerpoint/2010/main" val="2308818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9908097" cy="769441"/>
          </a:xfrm>
          <a:prstGeom prst="rect">
            <a:avLst/>
          </a:prstGeom>
        </p:spPr>
        <p:txBody>
          <a:bodyPr wrap="none">
            <a:spAutoFit/>
          </a:bodyPr>
          <a:lstStyle/>
          <a:p>
            <a:r>
              <a:rPr lang="en-US" sz="4400" b="1" i="1" dirty="0"/>
              <a:t>Convolutional Neural Network (CNN)</a:t>
            </a:r>
          </a:p>
        </p:txBody>
      </p:sp>
      <p:pic>
        <p:nvPicPr>
          <p:cNvPr id="5" name="Picture 4">
            <a:extLst>
              <a:ext uri="{FF2B5EF4-FFF2-40B4-BE49-F238E27FC236}">
                <a16:creationId xmlns:a16="http://schemas.microsoft.com/office/drawing/2014/main" id="{CE8174AD-BF08-45D3-9BC8-4C00E25699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5426" y="1135685"/>
            <a:ext cx="5168152" cy="5168152"/>
          </a:xfrm>
          <a:prstGeom prst="rect">
            <a:avLst/>
          </a:prstGeom>
        </p:spPr>
      </p:pic>
      <p:sp>
        <p:nvSpPr>
          <p:cNvPr id="6" name="TextBox 5">
            <a:extLst>
              <a:ext uri="{FF2B5EF4-FFF2-40B4-BE49-F238E27FC236}">
                <a16:creationId xmlns:a16="http://schemas.microsoft.com/office/drawing/2014/main" id="{ADA5FF34-F419-CA57-6628-C4D6C4F9A7D5}"/>
              </a:ext>
            </a:extLst>
          </p:cNvPr>
          <p:cNvSpPr txBox="1"/>
          <p:nvPr/>
        </p:nvSpPr>
        <p:spPr>
          <a:xfrm>
            <a:off x="7062536" y="1541482"/>
            <a:ext cx="2707106" cy="2585323"/>
          </a:xfrm>
          <a:prstGeom prst="rect">
            <a:avLst/>
          </a:prstGeom>
          <a:noFill/>
        </p:spPr>
        <p:txBody>
          <a:bodyPr wrap="square">
            <a:spAutoFit/>
          </a:bodyPr>
          <a:lstStyle/>
          <a:p>
            <a:pPr marL="285750" indent="-285750">
              <a:buFont typeface="Arial" panose="020B0604020202020204" pitchFamily="34" charset="0"/>
              <a:buChar char="•"/>
            </a:pPr>
            <a:r>
              <a:rPr lang="en-IN" dirty="0"/>
              <a:t>Blur</a:t>
            </a:r>
          </a:p>
          <a:p>
            <a:pPr marL="285750" indent="-285750">
              <a:buFont typeface="Arial" panose="020B0604020202020204" pitchFamily="34" charset="0"/>
              <a:buChar char="•"/>
            </a:pPr>
            <a:r>
              <a:rPr lang="en-IN" dirty="0"/>
              <a:t>Bottom Sobel</a:t>
            </a:r>
          </a:p>
          <a:p>
            <a:pPr marL="285750" indent="-285750">
              <a:buFont typeface="Arial" panose="020B0604020202020204" pitchFamily="34" charset="0"/>
              <a:buChar char="•"/>
            </a:pPr>
            <a:r>
              <a:rPr lang="en-IN" dirty="0"/>
              <a:t>Emboss</a:t>
            </a:r>
          </a:p>
          <a:p>
            <a:pPr marL="285750" indent="-285750">
              <a:buFont typeface="Arial" panose="020B0604020202020204" pitchFamily="34" charset="0"/>
              <a:buChar char="•"/>
            </a:pPr>
            <a:r>
              <a:rPr lang="en-IN" dirty="0"/>
              <a:t>Identity</a:t>
            </a:r>
          </a:p>
          <a:p>
            <a:pPr marL="285750" indent="-285750">
              <a:buFont typeface="Arial" panose="020B0604020202020204" pitchFamily="34" charset="0"/>
              <a:buChar char="•"/>
            </a:pPr>
            <a:r>
              <a:rPr lang="en-IN" dirty="0"/>
              <a:t>Left Sobel</a:t>
            </a:r>
          </a:p>
          <a:p>
            <a:pPr marL="285750" indent="-285750">
              <a:buFont typeface="Arial" panose="020B0604020202020204" pitchFamily="34" charset="0"/>
              <a:buChar char="•"/>
            </a:pPr>
            <a:r>
              <a:rPr lang="en-IN" dirty="0"/>
              <a:t>Outline</a:t>
            </a:r>
          </a:p>
          <a:p>
            <a:pPr marL="285750" indent="-285750">
              <a:buFont typeface="Arial" panose="020B0604020202020204" pitchFamily="34" charset="0"/>
              <a:buChar char="•"/>
            </a:pPr>
            <a:r>
              <a:rPr lang="en-IN" dirty="0"/>
              <a:t>Right Sobel</a:t>
            </a:r>
          </a:p>
          <a:p>
            <a:pPr marL="285750" indent="-285750">
              <a:buFont typeface="Arial" panose="020B0604020202020204" pitchFamily="34" charset="0"/>
              <a:buChar char="•"/>
            </a:pPr>
            <a:r>
              <a:rPr lang="en-IN" dirty="0"/>
              <a:t>Sharpen</a:t>
            </a:r>
          </a:p>
          <a:p>
            <a:pPr marL="285750" indent="-285750">
              <a:buFont typeface="Arial" panose="020B0604020202020204" pitchFamily="34" charset="0"/>
              <a:buChar char="•"/>
            </a:pPr>
            <a:r>
              <a:rPr lang="en-IN" dirty="0"/>
              <a:t>Top Sobel</a:t>
            </a:r>
          </a:p>
        </p:txBody>
      </p:sp>
    </p:spTree>
    <p:extLst>
      <p:ext uri="{BB962C8B-B14F-4D97-AF65-F5344CB8AC3E}">
        <p14:creationId xmlns:p14="http://schemas.microsoft.com/office/powerpoint/2010/main" val="11044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accent2"/>
                                      </p:to>
                                    </p:animClr>
                                    <p:animClr clrSpc="rgb" dir="cw">
                                      <p:cBhvr>
                                        <p:cTn id="7" dur="500" fill="hold"/>
                                        <p:tgtEl>
                                          <p:spTgt spid="6"/>
                                        </p:tgtEl>
                                        <p:attrNameLst>
                                          <p:attrName>fillcolor</p:attrName>
                                        </p:attrNameLst>
                                      </p:cBhvr>
                                      <p:to>
                                        <a:schemeClr val="accent2"/>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45711" y="112279"/>
            <a:ext cx="11204603" cy="523220"/>
          </a:xfrm>
          <a:prstGeom prst="rect">
            <a:avLst/>
          </a:prstGeom>
        </p:spPr>
        <p:txBody>
          <a:bodyPr wrap="square">
            <a:spAutoFit/>
          </a:bodyPr>
          <a:lstStyle/>
          <a:p>
            <a:r>
              <a:rPr lang="en-US" sz="2800" b="1" i="1" dirty="0"/>
              <a:t>what about the Computer? CNN ? Learning… (by image features)</a:t>
            </a:r>
          </a:p>
        </p:txBody>
      </p:sp>
      <p:pic>
        <p:nvPicPr>
          <p:cNvPr id="5" name="Picture 4">
            <a:extLst>
              <a:ext uri="{FF2B5EF4-FFF2-40B4-BE49-F238E27FC236}">
                <a16:creationId xmlns:a16="http://schemas.microsoft.com/office/drawing/2014/main" id="{4DE5F6EA-4B6A-4AEA-818C-4A3AB526C5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712" y="1279662"/>
            <a:ext cx="5925043" cy="3898730"/>
          </a:xfrm>
          <a:prstGeom prst="rect">
            <a:avLst/>
          </a:prstGeom>
        </p:spPr>
      </p:pic>
      <p:sp>
        <p:nvSpPr>
          <p:cNvPr id="3" name="Rectangle 2">
            <a:extLst>
              <a:ext uri="{FF2B5EF4-FFF2-40B4-BE49-F238E27FC236}">
                <a16:creationId xmlns:a16="http://schemas.microsoft.com/office/drawing/2014/main" id="{4495051C-5CAE-4BE4-9BD2-C95DB4980574}"/>
              </a:ext>
            </a:extLst>
          </p:cNvPr>
          <p:cNvSpPr/>
          <p:nvPr/>
        </p:nvSpPr>
        <p:spPr>
          <a:xfrm>
            <a:off x="4362119" y="675614"/>
            <a:ext cx="3817271" cy="369332"/>
          </a:xfrm>
          <a:prstGeom prst="rect">
            <a:avLst/>
          </a:prstGeom>
        </p:spPr>
        <p:txBody>
          <a:bodyPr wrap="square">
            <a:spAutoFit/>
          </a:bodyPr>
          <a:lstStyle/>
          <a:p>
            <a:r>
              <a:rPr lang="en-US" b="1" dirty="0"/>
              <a:t>Gray scale image or RGB image </a:t>
            </a:r>
          </a:p>
        </p:txBody>
      </p:sp>
      <p:pic>
        <p:nvPicPr>
          <p:cNvPr id="10" name="Picture 9">
            <a:extLst>
              <a:ext uri="{FF2B5EF4-FFF2-40B4-BE49-F238E27FC236}">
                <a16:creationId xmlns:a16="http://schemas.microsoft.com/office/drawing/2014/main" id="{8E2C6260-5F94-4F1C-EBF5-73CB4E4B2C0E}"/>
              </a:ext>
            </a:extLst>
          </p:cNvPr>
          <p:cNvPicPr>
            <a:picLocks noChangeAspect="1"/>
          </p:cNvPicPr>
          <p:nvPr/>
        </p:nvPicPr>
        <p:blipFill>
          <a:blip r:embed="rId10"/>
          <a:stretch>
            <a:fillRect/>
          </a:stretch>
        </p:blipFill>
        <p:spPr>
          <a:xfrm>
            <a:off x="7556044" y="1530228"/>
            <a:ext cx="3994271" cy="3649088"/>
          </a:xfrm>
          <a:prstGeom prst="rect">
            <a:avLst/>
          </a:prstGeom>
        </p:spPr>
      </p:pic>
    </p:spTree>
    <p:extLst>
      <p:ext uri="{BB962C8B-B14F-4D97-AF65-F5344CB8AC3E}">
        <p14:creationId xmlns:p14="http://schemas.microsoft.com/office/powerpoint/2010/main" val="3933050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207704" y="190082"/>
            <a:ext cx="8665597" cy="769441"/>
          </a:xfrm>
          <a:prstGeom prst="rect">
            <a:avLst/>
          </a:prstGeom>
        </p:spPr>
        <p:txBody>
          <a:bodyPr wrap="square">
            <a:spAutoFit/>
          </a:bodyPr>
          <a:lstStyle/>
          <a:p>
            <a:r>
              <a:rPr lang="en-US" sz="4400" b="1" i="1" dirty="0"/>
              <a:t>CNN? Learning…</a:t>
            </a:r>
          </a:p>
        </p:txBody>
      </p:sp>
      <p:pic>
        <p:nvPicPr>
          <p:cNvPr id="6" name="Picture 5">
            <a:extLst>
              <a:ext uri="{FF2B5EF4-FFF2-40B4-BE49-F238E27FC236}">
                <a16:creationId xmlns:a16="http://schemas.microsoft.com/office/drawing/2014/main" id="{3026E6DA-9821-4AA7-932F-B7E4D2720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1872" y="1796143"/>
            <a:ext cx="5105569" cy="3671074"/>
          </a:xfrm>
          <a:prstGeom prst="rect">
            <a:avLst/>
          </a:prstGeom>
        </p:spPr>
      </p:pic>
      <p:sp>
        <p:nvSpPr>
          <p:cNvPr id="8" name="Rectangle 7">
            <a:extLst>
              <a:ext uri="{FF2B5EF4-FFF2-40B4-BE49-F238E27FC236}">
                <a16:creationId xmlns:a16="http://schemas.microsoft.com/office/drawing/2014/main" id="{AF639C54-986F-4F74-B7A4-324BB78D2359}"/>
              </a:ext>
            </a:extLst>
          </p:cNvPr>
          <p:cNvSpPr/>
          <p:nvPr/>
        </p:nvSpPr>
        <p:spPr>
          <a:xfrm>
            <a:off x="718266" y="959523"/>
            <a:ext cx="1559859" cy="5201424"/>
          </a:xfrm>
          <a:prstGeom prst="rect">
            <a:avLst/>
          </a:prstGeom>
        </p:spPr>
        <p:txBody>
          <a:bodyPr wrap="square">
            <a:spAutoFit/>
          </a:bodyPr>
          <a:lstStyle/>
          <a:p>
            <a:r>
              <a:rPr lang="en-US" sz="16600" b="1" dirty="0"/>
              <a:t>X</a:t>
            </a:r>
          </a:p>
          <a:p>
            <a:r>
              <a:rPr lang="en-US" sz="16600" b="1" dirty="0"/>
              <a:t>O</a:t>
            </a:r>
          </a:p>
        </p:txBody>
      </p:sp>
      <p:sp>
        <p:nvSpPr>
          <p:cNvPr id="9" name="Arrow: Right 8">
            <a:extLst>
              <a:ext uri="{FF2B5EF4-FFF2-40B4-BE49-F238E27FC236}">
                <a16:creationId xmlns:a16="http://schemas.microsoft.com/office/drawing/2014/main" id="{6E68D9A0-DA88-441C-8903-C79325B3AACF}"/>
              </a:ext>
            </a:extLst>
          </p:cNvPr>
          <p:cNvSpPr/>
          <p:nvPr/>
        </p:nvSpPr>
        <p:spPr>
          <a:xfrm>
            <a:off x="2144857" y="2357684"/>
            <a:ext cx="995709"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A58D694-F6E7-4A21-8084-E410DB0D5BA8}"/>
              </a:ext>
            </a:extLst>
          </p:cNvPr>
          <p:cNvSpPr/>
          <p:nvPr/>
        </p:nvSpPr>
        <p:spPr>
          <a:xfrm>
            <a:off x="2221522" y="4293818"/>
            <a:ext cx="986182"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857FDD-E351-441A-B798-BCB316D40538}"/>
              </a:ext>
            </a:extLst>
          </p:cNvPr>
          <p:cNvSpPr/>
          <p:nvPr/>
        </p:nvSpPr>
        <p:spPr>
          <a:xfrm>
            <a:off x="8730052" y="2566902"/>
            <a:ext cx="3341914" cy="1200329"/>
          </a:xfrm>
          <a:prstGeom prst="rect">
            <a:avLst/>
          </a:prstGeom>
        </p:spPr>
        <p:txBody>
          <a:bodyPr wrap="square">
            <a:spAutoFit/>
          </a:bodyPr>
          <a:lstStyle/>
          <a:p>
            <a:r>
              <a:rPr lang="en-US" sz="2400" b="1" dirty="0"/>
              <a:t>Here CNN work as like black box, so what is inside the black box!</a:t>
            </a:r>
          </a:p>
        </p:txBody>
      </p:sp>
      <p:sp>
        <p:nvSpPr>
          <p:cNvPr id="15" name="Freeform: Shape 14">
            <a:extLst>
              <a:ext uri="{FF2B5EF4-FFF2-40B4-BE49-F238E27FC236}">
                <a16:creationId xmlns:a16="http://schemas.microsoft.com/office/drawing/2014/main" id="{F2A12741-DFD9-4390-B4E2-ECAF225B29E1}"/>
              </a:ext>
            </a:extLst>
          </p:cNvPr>
          <p:cNvSpPr/>
          <p:nvPr/>
        </p:nvSpPr>
        <p:spPr>
          <a:xfrm>
            <a:off x="7021286" y="998833"/>
            <a:ext cx="2249374" cy="1638777"/>
          </a:xfrm>
          <a:custGeom>
            <a:avLst/>
            <a:gdLst>
              <a:gd name="connsiteX0" fmla="*/ 0 w 2249374"/>
              <a:gd name="connsiteY0" fmla="*/ 1134767 h 1638777"/>
              <a:gd name="connsiteX1" fmla="*/ 587828 w 2249374"/>
              <a:gd name="connsiteY1" fmla="*/ 2653 h 1638777"/>
              <a:gd name="connsiteX2" fmla="*/ 2057400 w 2249374"/>
              <a:gd name="connsiteY2" fmla="*/ 1417796 h 1638777"/>
              <a:gd name="connsiteX3" fmla="*/ 2188028 w 2249374"/>
              <a:gd name="connsiteY3" fmla="*/ 1613738 h 1638777"/>
            </a:gdLst>
            <a:ahLst/>
            <a:cxnLst>
              <a:cxn ang="0">
                <a:pos x="connsiteX0" y="connsiteY0"/>
              </a:cxn>
              <a:cxn ang="0">
                <a:pos x="connsiteX1" y="connsiteY1"/>
              </a:cxn>
              <a:cxn ang="0">
                <a:pos x="connsiteX2" y="connsiteY2"/>
              </a:cxn>
              <a:cxn ang="0">
                <a:pos x="connsiteX3" y="connsiteY3"/>
              </a:cxn>
            </a:cxnLst>
            <a:rect l="l" t="t" r="r" b="b"/>
            <a:pathLst>
              <a:path w="2249374" h="1638777">
                <a:moveTo>
                  <a:pt x="0" y="1134767"/>
                </a:moveTo>
                <a:cubicBezTo>
                  <a:pt x="122464" y="545124"/>
                  <a:pt x="244928" y="-44518"/>
                  <a:pt x="587828" y="2653"/>
                </a:cubicBezTo>
                <a:cubicBezTo>
                  <a:pt x="930728" y="49824"/>
                  <a:pt x="1790700" y="1149282"/>
                  <a:pt x="2057400" y="1417796"/>
                </a:cubicBezTo>
                <a:cubicBezTo>
                  <a:pt x="2324100" y="1686310"/>
                  <a:pt x="2256064" y="1650024"/>
                  <a:pt x="2188028" y="161373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7068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48"/>
            <a:ext cx="3686587" cy="769441"/>
          </a:xfrm>
          <a:prstGeom prst="rect">
            <a:avLst/>
          </a:prstGeom>
        </p:spPr>
        <p:txBody>
          <a:bodyPr wrap="none">
            <a:spAutoFit/>
          </a:bodyPr>
          <a:lstStyle/>
          <a:p>
            <a:r>
              <a:rPr lang="en-US" sz="4400" b="1" i="1" dirty="0"/>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4945420" y="401990"/>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13752" y="3429000"/>
            <a:ext cx="11468837" cy="3256045"/>
          </a:xfrm>
          <a:prstGeom prst="rect">
            <a:avLst/>
          </a:prstGeom>
        </p:spPr>
      </p:pic>
    </p:spTree>
    <p:extLst>
      <p:ext uri="{BB962C8B-B14F-4D97-AF65-F5344CB8AC3E}">
        <p14:creationId xmlns:p14="http://schemas.microsoft.com/office/powerpoint/2010/main" val="217562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2755" y="182731"/>
            <a:ext cx="3937299" cy="602431"/>
          </a:xfrm>
        </p:spPr>
        <p:txBody>
          <a:bodyPr>
            <a:noAutofit/>
          </a:bodyPr>
          <a:lstStyle/>
          <a:p>
            <a:r>
              <a:rPr lang="en-US" sz="4400" b="1" i="1" dirty="0">
                <a:solidFill>
                  <a:schemeClr val="tx1"/>
                </a:solidFill>
                <a:effectLst>
                  <a:outerShdw blurRad="38100" dist="38100" dir="2700000" algn="tl">
                    <a:srgbClr val="000000">
                      <a:alpha val="43137"/>
                    </a:srgbClr>
                  </a:outerShdw>
                </a:effectLst>
              </a:rPr>
              <a:t>ML vs DL</a:t>
            </a:r>
          </a:p>
        </p:txBody>
      </p:sp>
      <p:pic>
        <p:nvPicPr>
          <p:cNvPr id="7" name="Picture 6">
            <a:extLst>
              <a:ext uri="{FF2B5EF4-FFF2-40B4-BE49-F238E27FC236}">
                <a16:creationId xmlns:a16="http://schemas.microsoft.com/office/drawing/2014/main" id="{3F1DD8B4-FD42-E7F3-7B0B-34E451371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91" y="765957"/>
            <a:ext cx="10866471" cy="5306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1190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86038" y="163629"/>
            <a:ext cx="9672669" cy="769441"/>
          </a:xfrm>
          <a:prstGeom prst="rect">
            <a:avLst/>
          </a:prstGeom>
        </p:spPr>
        <p:txBody>
          <a:bodyPr wrap="square">
            <a:spAutoFit/>
          </a:bodyPr>
          <a:lstStyle/>
          <a:p>
            <a:r>
              <a:rPr lang="en-US" sz="4400" b="1" i="1" dirty="0"/>
              <a:t>1. Convolutional ( Ex. Smiling Face) </a:t>
            </a:r>
          </a:p>
        </p:txBody>
      </p:sp>
      <p:pic>
        <p:nvPicPr>
          <p:cNvPr id="5" name="Picture 4">
            <a:extLst>
              <a:ext uri="{FF2B5EF4-FFF2-40B4-BE49-F238E27FC236}">
                <a16:creationId xmlns:a16="http://schemas.microsoft.com/office/drawing/2014/main" id="{71FF2A0D-3AB5-41D3-9786-802A5A0C8A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54" y="1232587"/>
            <a:ext cx="7964787" cy="5129713"/>
          </a:xfrm>
          <a:prstGeom prst="rect">
            <a:avLst/>
          </a:prstGeom>
        </p:spPr>
      </p:pic>
      <p:graphicFrame>
        <p:nvGraphicFramePr>
          <p:cNvPr id="3" name="Object 2">
            <a:extLst>
              <a:ext uri="{FF2B5EF4-FFF2-40B4-BE49-F238E27FC236}">
                <a16:creationId xmlns:a16="http://schemas.microsoft.com/office/drawing/2014/main" id="{5615C2D6-5F06-5C64-4F90-576DAA2C2629}"/>
              </a:ext>
            </a:extLst>
          </p:cNvPr>
          <p:cNvGraphicFramePr>
            <a:graphicFrameLocks noChangeAspect="1"/>
          </p:cNvGraphicFramePr>
          <p:nvPr>
            <p:extLst>
              <p:ext uri="{D42A27DB-BD31-4B8C-83A1-F6EECF244321}">
                <p14:modId xmlns:p14="http://schemas.microsoft.com/office/powerpoint/2010/main" val="3703429612"/>
              </p:ext>
            </p:extLst>
          </p:nvPr>
        </p:nvGraphicFramePr>
        <p:xfrm>
          <a:off x="8813666" y="1232587"/>
          <a:ext cx="2831076" cy="2614412"/>
        </p:xfrm>
        <a:graphic>
          <a:graphicData uri="http://schemas.openxmlformats.org/presentationml/2006/ole">
            <mc:AlternateContent xmlns:mc="http://schemas.openxmlformats.org/markup-compatibility/2006">
              <mc:Choice xmlns:v="urn:schemas-microsoft-com:vml" Requires="v">
                <p:oleObj name="Bitmap Image" r:id="rId10" imgW="1244520" imgH="1149480" progId="PBrush">
                  <p:embed/>
                </p:oleObj>
              </mc:Choice>
              <mc:Fallback>
                <p:oleObj name="Bitmap Image" r:id="rId10" imgW="1244520" imgH="1149480" progId="PBrush">
                  <p:embed/>
                  <p:pic>
                    <p:nvPicPr>
                      <p:cNvPr id="0" name=""/>
                      <p:cNvPicPr/>
                      <p:nvPr/>
                    </p:nvPicPr>
                    <p:blipFill>
                      <a:blip r:embed="rId11"/>
                      <a:stretch>
                        <a:fillRect/>
                      </a:stretch>
                    </p:blipFill>
                    <p:spPr>
                      <a:xfrm>
                        <a:off x="8813666" y="1232587"/>
                        <a:ext cx="2831076" cy="2614412"/>
                      </a:xfrm>
                      <a:prstGeom prst="rect">
                        <a:avLst/>
                      </a:prstGeom>
                    </p:spPr>
                  </p:pic>
                </p:oleObj>
              </mc:Fallback>
            </mc:AlternateContent>
          </a:graphicData>
        </a:graphic>
      </p:graphicFrame>
    </p:spTree>
    <p:extLst>
      <p:ext uri="{BB962C8B-B14F-4D97-AF65-F5344CB8AC3E}">
        <p14:creationId xmlns:p14="http://schemas.microsoft.com/office/powerpoint/2010/main" val="928957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9619108" cy="769441"/>
          </a:xfrm>
          <a:prstGeom prst="rect">
            <a:avLst/>
          </a:prstGeom>
        </p:spPr>
        <p:txBody>
          <a:bodyPr wrap="none">
            <a:spAutoFit/>
          </a:bodyPr>
          <a:lstStyle/>
          <a:p>
            <a:r>
              <a:rPr lang="en-US" sz="4400" b="1" i="1" dirty="0"/>
              <a:t>1. Convolutional ( Ex. Smiling Face) </a:t>
            </a:r>
          </a:p>
        </p:txBody>
      </p:sp>
      <p:pic>
        <p:nvPicPr>
          <p:cNvPr id="6" name="Picture 5">
            <a:extLst>
              <a:ext uri="{FF2B5EF4-FFF2-40B4-BE49-F238E27FC236}">
                <a16:creationId xmlns:a16="http://schemas.microsoft.com/office/drawing/2014/main" id="{47C4B162-5E4F-4A9B-9161-CBFADDB63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375" y="1065470"/>
            <a:ext cx="11585986" cy="5244829"/>
          </a:xfrm>
          <a:prstGeom prst="rect">
            <a:avLst/>
          </a:prstGeom>
        </p:spPr>
      </p:pic>
    </p:spTree>
    <p:extLst>
      <p:ext uri="{BB962C8B-B14F-4D97-AF65-F5344CB8AC3E}">
        <p14:creationId xmlns:p14="http://schemas.microsoft.com/office/powerpoint/2010/main" val="251789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06176" y="212896"/>
            <a:ext cx="9349804" cy="769441"/>
          </a:xfrm>
          <a:prstGeom prst="rect">
            <a:avLst/>
          </a:prstGeom>
        </p:spPr>
        <p:txBody>
          <a:bodyPr wrap="none">
            <a:spAutoFit/>
          </a:bodyPr>
          <a:lstStyle/>
          <a:p>
            <a:r>
              <a:rPr lang="en-US" sz="4400" b="1" i="1" dirty="0"/>
              <a:t>1. Convolutional ( of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129" y="1258496"/>
            <a:ext cx="11241741" cy="5205287"/>
          </a:xfrm>
          <a:prstGeom prst="rect">
            <a:avLst/>
          </a:prstGeom>
        </p:spPr>
      </p:pic>
    </p:spTree>
    <p:extLst>
      <p:ext uri="{BB962C8B-B14F-4D97-AF65-F5344CB8AC3E}">
        <p14:creationId xmlns:p14="http://schemas.microsoft.com/office/powerpoint/2010/main" val="2732688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59137" y="258610"/>
            <a:ext cx="8687763" cy="769441"/>
          </a:xfrm>
          <a:prstGeom prst="rect">
            <a:avLst/>
          </a:prstGeom>
        </p:spPr>
        <p:txBody>
          <a:bodyPr wrap="none">
            <a:spAutoFit/>
          </a:bodyPr>
          <a:lstStyle/>
          <a:p>
            <a:r>
              <a:rPr lang="en-US" sz="4400" b="1" i="1" dirty="0"/>
              <a:t>1. Convolutional (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910" y="1295694"/>
            <a:ext cx="7750744" cy="3588843"/>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8157711" y="1291650"/>
            <a:ext cx="3778379" cy="1818067"/>
          </a:xfrm>
          <a:prstGeom prst="rect">
            <a:avLst/>
          </a:prstGeom>
        </p:spPr>
      </p:pic>
      <p:sp>
        <p:nvSpPr>
          <p:cNvPr id="8" name="Rectangle 7">
            <a:extLst>
              <a:ext uri="{FF2B5EF4-FFF2-40B4-BE49-F238E27FC236}">
                <a16:creationId xmlns:a16="http://schemas.microsoft.com/office/drawing/2014/main" id="{54308536-CB45-4EBA-9F61-8BC7E877B688}"/>
              </a:ext>
            </a:extLst>
          </p:cNvPr>
          <p:cNvSpPr/>
          <p:nvPr/>
        </p:nvSpPr>
        <p:spPr>
          <a:xfrm>
            <a:off x="8276996" y="3373316"/>
            <a:ext cx="3778379" cy="1631216"/>
          </a:xfrm>
          <a:prstGeom prst="rect">
            <a:avLst/>
          </a:prstGeom>
        </p:spPr>
        <p:txBody>
          <a:bodyPr wrap="square">
            <a:spAutoFit/>
          </a:bodyPr>
          <a:lstStyle/>
          <a:p>
            <a:r>
              <a:rPr lang="en-US" sz="2000" b="1" dirty="0"/>
              <a:t>Appling </a:t>
            </a:r>
            <a:r>
              <a:rPr lang="en-US" sz="2000" b="1" dirty="0" err="1"/>
              <a:t>ReLu</a:t>
            </a:r>
            <a:r>
              <a:rPr lang="en-US" sz="2000" b="1" dirty="0"/>
              <a:t> Activation function to decrease the linearity in the image, because the image originally non linear!</a:t>
            </a:r>
          </a:p>
        </p:txBody>
      </p:sp>
    </p:spTree>
    <p:extLst>
      <p:ext uri="{BB962C8B-B14F-4D97-AF65-F5344CB8AC3E}">
        <p14:creationId xmlns:p14="http://schemas.microsoft.com/office/powerpoint/2010/main" val="3973141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54308536-CB45-4EBA-9F61-8BC7E877B688}"/>
              </a:ext>
            </a:extLst>
          </p:cNvPr>
          <p:cNvSpPr/>
          <p:nvPr/>
        </p:nvSpPr>
        <p:spPr>
          <a:xfrm>
            <a:off x="177329" y="956003"/>
            <a:ext cx="11837342" cy="923330"/>
          </a:xfrm>
          <a:prstGeom prst="rect">
            <a:avLst/>
          </a:prstGeom>
        </p:spPr>
        <p:txBody>
          <a:bodyPr wrap="square">
            <a:spAutoFit/>
          </a:bodyPr>
          <a:lstStyle/>
          <a:p>
            <a:r>
              <a:rPr lang="en-US" dirty="0"/>
              <a:t>A </a:t>
            </a:r>
            <a:r>
              <a:rPr lang="en-US" b="1" dirty="0"/>
              <a:t>pooling</a:t>
            </a:r>
            <a:r>
              <a:rPr lang="en-US" dirty="0"/>
              <a:t> layer is another building block of a </a:t>
            </a:r>
            <a:r>
              <a:rPr lang="en-US" b="1" dirty="0"/>
              <a:t>CNN</a:t>
            </a:r>
            <a:r>
              <a:rPr lang="en-US" dirty="0"/>
              <a:t>. Its function is to progressively reduce the spatial size of the representation to reduce the amount of parameters and computation in the network. </a:t>
            </a:r>
            <a:r>
              <a:rPr lang="en-US" b="1" dirty="0"/>
              <a:t>Pooling</a:t>
            </a:r>
            <a:r>
              <a:rPr lang="en-US" dirty="0"/>
              <a:t> layer operates on each feature map independently. The most common approach used in </a:t>
            </a:r>
            <a:r>
              <a:rPr lang="en-US" b="1" dirty="0"/>
              <a:t>pooling</a:t>
            </a:r>
            <a:r>
              <a:rPr lang="en-US" dirty="0"/>
              <a:t> is max </a:t>
            </a:r>
            <a:r>
              <a:rPr lang="en-US" b="1" dirty="0"/>
              <a:t>pooling</a:t>
            </a:r>
            <a:r>
              <a:rPr lang="en-US" dirty="0"/>
              <a:t>.</a:t>
            </a:r>
            <a:endParaRPr lang="en-US" b="1" dirty="0"/>
          </a:p>
        </p:txBody>
      </p:sp>
      <p:sp>
        <p:nvSpPr>
          <p:cNvPr id="9" name="Rectangle 8">
            <a:extLst>
              <a:ext uri="{FF2B5EF4-FFF2-40B4-BE49-F238E27FC236}">
                <a16:creationId xmlns:a16="http://schemas.microsoft.com/office/drawing/2014/main" id="{91EF6018-C19B-45D8-A6D7-34FCEE17AE58}"/>
              </a:ext>
            </a:extLst>
          </p:cNvPr>
          <p:cNvSpPr/>
          <p:nvPr/>
        </p:nvSpPr>
        <p:spPr>
          <a:xfrm>
            <a:off x="4441320" y="48126"/>
            <a:ext cx="2802306" cy="769441"/>
          </a:xfrm>
          <a:prstGeom prst="rect">
            <a:avLst/>
          </a:prstGeom>
        </p:spPr>
        <p:txBody>
          <a:bodyPr wrap="none">
            <a:spAutoFit/>
          </a:bodyPr>
          <a:lstStyle/>
          <a:p>
            <a:r>
              <a:rPr lang="en-US" sz="4400" b="1" i="1" dirty="0"/>
              <a:t>2. Pooling</a:t>
            </a:r>
          </a:p>
        </p:txBody>
      </p:sp>
      <p:pic>
        <p:nvPicPr>
          <p:cNvPr id="13" name="Picture 12">
            <a:extLst>
              <a:ext uri="{FF2B5EF4-FFF2-40B4-BE49-F238E27FC236}">
                <a16:creationId xmlns:a16="http://schemas.microsoft.com/office/drawing/2014/main" id="{7F28A7E6-0C22-4F2F-A45D-1EEBC3C7D9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3483" y="2344685"/>
            <a:ext cx="9265034" cy="3761054"/>
          </a:xfrm>
          <a:prstGeom prst="rect">
            <a:avLst/>
          </a:prstGeom>
        </p:spPr>
      </p:pic>
    </p:spTree>
    <p:extLst>
      <p:ext uri="{BB962C8B-B14F-4D97-AF65-F5344CB8AC3E}">
        <p14:creationId xmlns:p14="http://schemas.microsoft.com/office/powerpoint/2010/main" val="1884329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9" name="Rectangle 8">
            <a:extLst>
              <a:ext uri="{FF2B5EF4-FFF2-40B4-BE49-F238E27FC236}">
                <a16:creationId xmlns:a16="http://schemas.microsoft.com/office/drawing/2014/main" id="{91EF6018-C19B-45D8-A6D7-34FCEE17AE58}"/>
              </a:ext>
            </a:extLst>
          </p:cNvPr>
          <p:cNvSpPr/>
          <p:nvPr/>
        </p:nvSpPr>
        <p:spPr>
          <a:xfrm>
            <a:off x="2747940" y="25859"/>
            <a:ext cx="5239319" cy="769441"/>
          </a:xfrm>
          <a:prstGeom prst="rect">
            <a:avLst/>
          </a:prstGeom>
        </p:spPr>
        <p:txBody>
          <a:bodyPr wrap="none">
            <a:spAutoFit/>
          </a:bodyPr>
          <a:lstStyle/>
          <a:p>
            <a:r>
              <a:rPr lang="en-US" sz="4400" b="1" i="1" dirty="0">
                <a:solidFill>
                  <a:schemeClr val="accent6"/>
                </a:solidFill>
              </a:rPr>
              <a:t> </a:t>
            </a:r>
            <a:r>
              <a:rPr lang="en-US" sz="4400" b="1" i="1" dirty="0"/>
              <a:t>Max / Avg. Pooling</a:t>
            </a:r>
          </a:p>
        </p:txBody>
      </p:sp>
      <p:pic>
        <p:nvPicPr>
          <p:cNvPr id="5" name="Picture 4">
            <a:extLst>
              <a:ext uri="{FF2B5EF4-FFF2-40B4-BE49-F238E27FC236}">
                <a16:creationId xmlns:a16="http://schemas.microsoft.com/office/drawing/2014/main" id="{8DA3D27C-F811-45A4-A7F5-443C82DCAF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7600" y="1869932"/>
            <a:ext cx="6687776" cy="2852140"/>
          </a:xfrm>
          <a:prstGeom prst="rect">
            <a:avLst/>
          </a:prstGeom>
        </p:spPr>
      </p:pic>
      <p:pic>
        <p:nvPicPr>
          <p:cNvPr id="7" name="Picture 6">
            <a:extLst>
              <a:ext uri="{FF2B5EF4-FFF2-40B4-BE49-F238E27FC236}">
                <a16:creationId xmlns:a16="http://schemas.microsoft.com/office/drawing/2014/main" id="{D918BA09-A9D8-4C17-A509-D924F4E2CC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40" y="1346186"/>
            <a:ext cx="4595640" cy="4154392"/>
          </a:xfrm>
          <a:prstGeom prst="rect">
            <a:avLst/>
          </a:prstGeom>
        </p:spPr>
      </p:pic>
    </p:spTree>
    <p:extLst>
      <p:ext uri="{BB962C8B-B14F-4D97-AF65-F5344CB8AC3E}">
        <p14:creationId xmlns:p14="http://schemas.microsoft.com/office/powerpoint/2010/main" val="4983091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747804" cy="769441"/>
          </a:xfrm>
          <a:prstGeom prst="rect">
            <a:avLst/>
          </a:prstGeom>
        </p:spPr>
        <p:txBody>
          <a:bodyPr wrap="none">
            <a:spAutoFit/>
          </a:bodyPr>
          <a:lstStyle/>
          <a:p>
            <a:r>
              <a:rPr lang="en-US" sz="4400" b="1" i="1" dirty="0"/>
              <a:t>Pooling…</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40" y="2725309"/>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034998" y="1415530"/>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5108" y="2573309"/>
            <a:ext cx="2647840" cy="3055668"/>
          </a:xfrm>
          <a:prstGeom prst="rect">
            <a:avLst/>
          </a:prstGeom>
        </p:spPr>
      </p:pic>
    </p:spTree>
    <p:extLst>
      <p:ext uri="{BB962C8B-B14F-4D97-AF65-F5344CB8AC3E}">
        <p14:creationId xmlns:p14="http://schemas.microsoft.com/office/powerpoint/2010/main" val="3570931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4355666" y="80759"/>
            <a:ext cx="3489994" cy="769441"/>
          </a:xfrm>
          <a:prstGeom prst="rect">
            <a:avLst/>
          </a:prstGeom>
        </p:spPr>
        <p:txBody>
          <a:bodyPr wrap="none">
            <a:spAutoFit/>
          </a:bodyPr>
          <a:lstStyle/>
          <a:p>
            <a:r>
              <a:rPr lang="en-US" sz="4400" b="1" i="1" dirty="0"/>
              <a:t>3. Flattening</a:t>
            </a:r>
          </a:p>
        </p:txBody>
      </p:sp>
      <p:pic>
        <p:nvPicPr>
          <p:cNvPr id="9" name="Picture 8">
            <a:extLst>
              <a:ext uri="{FF2B5EF4-FFF2-40B4-BE49-F238E27FC236}">
                <a16:creationId xmlns:a16="http://schemas.microsoft.com/office/drawing/2014/main" id="{8EEA3570-DF66-4432-9E60-7C9D94290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9660" y="2446266"/>
            <a:ext cx="3858163" cy="3801005"/>
          </a:xfrm>
          <a:prstGeom prst="rect">
            <a:avLst/>
          </a:prstGeom>
        </p:spPr>
      </p:pic>
      <p:sp>
        <p:nvSpPr>
          <p:cNvPr id="10" name="Rectangle 9">
            <a:extLst>
              <a:ext uri="{FF2B5EF4-FFF2-40B4-BE49-F238E27FC236}">
                <a16:creationId xmlns:a16="http://schemas.microsoft.com/office/drawing/2014/main" id="{56413766-B49E-43D1-8EDF-60E85CB85B57}"/>
              </a:ext>
            </a:extLst>
          </p:cNvPr>
          <p:cNvSpPr/>
          <p:nvPr/>
        </p:nvSpPr>
        <p:spPr>
          <a:xfrm>
            <a:off x="114747" y="863403"/>
            <a:ext cx="12098048" cy="1015663"/>
          </a:xfrm>
          <a:prstGeom prst="rect">
            <a:avLst/>
          </a:prstGeom>
        </p:spPr>
        <p:txBody>
          <a:bodyPr wrap="square">
            <a:spAutoFit/>
          </a:bodyPr>
          <a:lstStyle/>
          <a:p>
            <a:r>
              <a:rPr lang="en-US" sz="2000" b="1" dirty="0">
                <a:latin typeface="arial" panose="020B0604020202020204" pitchFamily="34" charset="0"/>
              </a:rPr>
              <a:t>Flattening</a:t>
            </a:r>
            <a:r>
              <a:rPr lang="en-US" sz="2000" dirty="0">
                <a:latin typeface="arial" panose="020B0604020202020204" pitchFamily="34" charset="0"/>
              </a:rPr>
              <a:t> is converting the data into a 1-dimensional array for inputting it to the next layer. We </a:t>
            </a:r>
            <a:r>
              <a:rPr lang="en-US" sz="2000" b="1" dirty="0">
                <a:latin typeface="arial" panose="020B0604020202020204" pitchFamily="34" charset="0"/>
              </a:rPr>
              <a:t>flatten</a:t>
            </a:r>
            <a:r>
              <a:rPr lang="en-US" sz="2000" dirty="0">
                <a:latin typeface="arial" panose="020B0604020202020204" pitchFamily="34" charset="0"/>
              </a:rPr>
              <a:t> the output of the convolutional layers to create a single long feature vector. And it is connected to the final classification model, which is called a fully-connected layer.</a:t>
            </a:r>
            <a:endParaRPr lang="en-US" sz="2000" dirty="0"/>
          </a:p>
        </p:txBody>
      </p:sp>
    </p:spTree>
    <p:extLst>
      <p:ext uri="{BB962C8B-B14F-4D97-AF65-F5344CB8AC3E}">
        <p14:creationId xmlns:p14="http://schemas.microsoft.com/office/powerpoint/2010/main" val="134004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576557" cy="769441"/>
          </a:xfrm>
          <a:prstGeom prst="rect">
            <a:avLst/>
          </a:prstGeom>
        </p:spPr>
        <p:txBody>
          <a:bodyPr wrap="none">
            <a:spAutoFit/>
          </a:bodyPr>
          <a:lstStyle/>
          <a:p>
            <a:r>
              <a:rPr lang="en-US" sz="4400" b="1" i="1" dirty="0"/>
              <a:t>Flattening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65" y="2751962"/>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880884" y="1202370"/>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2476" y="2573308"/>
            <a:ext cx="2647840" cy="305566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7339" y="2751962"/>
            <a:ext cx="2199807" cy="2698361"/>
          </a:xfrm>
          <a:prstGeom prst="rect">
            <a:avLst/>
          </a:prstGeom>
        </p:spPr>
      </p:pic>
    </p:spTree>
    <p:extLst>
      <p:ext uri="{BB962C8B-B14F-4D97-AF65-F5344CB8AC3E}">
        <p14:creationId xmlns:p14="http://schemas.microsoft.com/office/powerpoint/2010/main" val="1666126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5814156" cy="769441"/>
          </a:xfrm>
          <a:prstGeom prst="rect">
            <a:avLst/>
          </a:prstGeom>
        </p:spPr>
        <p:txBody>
          <a:bodyPr wrap="none">
            <a:spAutoFit/>
          </a:bodyPr>
          <a:lstStyle/>
          <a:p>
            <a:r>
              <a:rPr lang="en-US" sz="4400" b="1" i="1" dirty="0"/>
              <a:t>4. Fulling Connection</a:t>
            </a:r>
          </a:p>
        </p:txBody>
      </p:sp>
      <p:pic>
        <p:nvPicPr>
          <p:cNvPr id="10" name="Picture 9">
            <a:extLst>
              <a:ext uri="{FF2B5EF4-FFF2-40B4-BE49-F238E27FC236}">
                <a16:creationId xmlns:a16="http://schemas.microsoft.com/office/drawing/2014/main" id="{ED561312-2CEA-40CC-A750-EAE99BF4E6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526" y="929832"/>
            <a:ext cx="9983593" cy="5201376"/>
          </a:xfrm>
          <a:prstGeom prst="rect">
            <a:avLst/>
          </a:prstGeom>
        </p:spPr>
      </p:pic>
    </p:spTree>
    <p:extLst>
      <p:ext uri="{BB962C8B-B14F-4D97-AF65-F5344CB8AC3E}">
        <p14:creationId xmlns:p14="http://schemas.microsoft.com/office/powerpoint/2010/main" val="133886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11660205" cy="701039"/>
          </a:xfrm>
        </p:spPr>
        <p:txBody>
          <a:bodyPr>
            <a:normAutofit/>
          </a:bodyPr>
          <a:lstStyle/>
          <a:p>
            <a:r>
              <a:rPr lang="en-US" sz="4000" b="1" dirty="0">
                <a:latin typeface="Graphik (Headings)"/>
              </a:rPr>
              <a:t>Deep Learning Process-flow</a:t>
            </a:r>
          </a:p>
        </p:txBody>
      </p:sp>
      <p:pic>
        <p:nvPicPr>
          <p:cNvPr id="7" name="Content Placeholder 3">
            <a:extLst>
              <a:ext uri="{FF2B5EF4-FFF2-40B4-BE49-F238E27FC236}">
                <a16:creationId xmlns:a16="http://schemas.microsoft.com/office/drawing/2014/main" id="{992452A4-6731-454D-A44E-BC091F481A32}"/>
              </a:ext>
            </a:extLst>
          </p:cNvPr>
          <p:cNvPicPr>
            <a:picLocks noChangeAspect="1"/>
          </p:cNvPicPr>
          <p:nvPr/>
        </p:nvPicPr>
        <p:blipFill>
          <a:blip r:embed="rId2"/>
          <a:stretch>
            <a:fillRect/>
          </a:stretch>
        </p:blipFill>
        <p:spPr>
          <a:xfrm>
            <a:off x="1965960" y="1554480"/>
            <a:ext cx="7675880" cy="3454400"/>
          </a:xfrm>
          <a:prstGeom prst="rect">
            <a:avLst/>
          </a:prstGeom>
        </p:spPr>
      </p:pic>
    </p:spTree>
    <p:extLst>
      <p:ext uri="{BB962C8B-B14F-4D97-AF65-F5344CB8AC3E}">
        <p14:creationId xmlns:p14="http://schemas.microsoft.com/office/powerpoint/2010/main" val="2607374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7286610" cy="769441"/>
          </a:xfrm>
          <a:prstGeom prst="rect">
            <a:avLst/>
          </a:prstGeom>
        </p:spPr>
        <p:txBody>
          <a:bodyPr wrap="none">
            <a:spAutoFit/>
          </a:bodyPr>
          <a:lstStyle/>
          <a:p>
            <a:r>
              <a:rPr lang="en-US" sz="4400" b="1" i="1" dirty="0"/>
              <a:t>Complete CNN in one View</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747" y="2714054"/>
            <a:ext cx="3526606" cy="1632931"/>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0224" y="2406010"/>
            <a:ext cx="2027064" cy="233927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66159" y="2486189"/>
            <a:ext cx="1634293" cy="2004682"/>
          </a:xfrm>
          <a:prstGeom prst="rect">
            <a:avLst/>
          </a:prstGeom>
        </p:spPr>
      </p:pic>
      <p:pic>
        <p:nvPicPr>
          <p:cNvPr id="10" name="Picture 9">
            <a:extLst>
              <a:ext uri="{FF2B5EF4-FFF2-40B4-BE49-F238E27FC236}">
                <a16:creationId xmlns:a16="http://schemas.microsoft.com/office/drawing/2014/main" id="{0B188C72-0DE2-48A8-BC83-CA4FFFBED15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92477" y="2454440"/>
            <a:ext cx="3826121" cy="2004682"/>
          </a:xfrm>
          <a:prstGeom prst="rect">
            <a:avLst/>
          </a:prstGeom>
        </p:spPr>
      </p:pic>
    </p:spTree>
    <p:extLst>
      <p:ext uri="{BB962C8B-B14F-4D97-AF65-F5344CB8AC3E}">
        <p14:creationId xmlns:p14="http://schemas.microsoft.com/office/powerpoint/2010/main" val="3520954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7404591" cy="769441"/>
          </a:xfrm>
          <a:prstGeom prst="rect">
            <a:avLst/>
          </a:prstGeom>
        </p:spPr>
        <p:txBody>
          <a:bodyPr wrap="none">
            <a:spAutoFit/>
          </a:bodyPr>
          <a:lstStyle/>
          <a:p>
            <a:r>
              <a:rPr lang="en-US" sz="4400" b="1" dirty="0" err="1">
                <a:solidFill>
                  <a:schemeClr val="accent6">
                    <a:lumMod val="75000"/>
                  </a:schemeClr>
                </a:solidFill>
                <a:latin typeface="arial" panose="020B0604020202020204" pitchFamily="34" charset="0"/>
              </a:rPr>
              <a:t>Softmax</a:t>
            </a:r>
            <a:r>
              <a:rPr lang="en-US" sz="4400" b="1" i="1" dirty="0">
                <a:solidFill>
                  <a:schemeClr val="accent6">
                    <a:lumMod val="75000"/>
                  </a:schemeClr>
                </a:solidFill>
              </a:rPr>
              <a:t> Activation function…</a:t>
            </a:r>
          </a:p>
        </p:txBody>
      </p:sp>
      <p:sp>
        <p:nvSpPr>
          <p:cNvPr id="3" name="Rectangle 2">
            <a:extLst>
              <a:ext uri="{FF2B5EF4-FFF2-40B4-BE49-F238E27FC236}">
                <a16:creationId xmlns:a16="http://schemas.microsoft.com/office/drawing/2014/main" id="{C0C31AAE-174F-43CB-A38B-BA298A4C02E5}"/>
              </a:ext>
            </a:extLst>
          </p:cNvPr>
          <p:cNvSpPr/>
          <p:nvPr/>
        </p:nvSpPr>
        <p:spPr>
          <a:xfrm>
            <a:off x="114747" y="624854"/>
            <a:ext cx="11825881" cy="1569660"/>
          </a:xfrm>
          <a:prstGeom prst="rect">
            <a:avLst/>
          </a:prstGeom>
        </p:spPr>
        <p:txBody>
          <a:bodyPr wrap="square">
            <a:spAutoFit/>
          </a:bodyPr>
          <a:lstStyle/>
          <a:p>
            <a:r>
              <a:rPr lang="en-US" sz="2400" dirty="0">
                <a:latin typeface="arial" panose="020B0604020202020204" pitchFamily="34" charset="0"/>
              </a:rPr>
              <a:t>In mathematics, the </a:t>
            </a:r>
            <a:r>
              <a:rPr lang="en-US" sz="2400" b="1" dirty="0">
                <a:latin typeface="arial" panose="020B0604020202020204" pitchFamily="34" charset="0"/>
              </a:rPr>
              <a:t>SoftMax</a:t>
            </a:r>
            <a:r>
              <a:rPr lang="en-US" sz="2400" dirty="0">
                <a:latin typeface="arial" panose="020B0604020202020204" pitchFamily="34" charset="0"/>
              </a:rPr>
              <a:t> function, also known as soft argmax or normalized exponential function, is a function that takes as input a vector of K real numbers, and normalizes it into a probability distribution consisting of K probabilities proportional to the exponentials of the input numbers</a:t>
            </a:r>
            <a:endParaRPr lang="en-US" sz="2400" dirty="0"/>
          </a:p>
        </p:txBody>
      </p:sp>
      <p:pic>
        <p:nvPicPr>
          <p:cNvPr id="8" name="Picture 7">
            <a:extLst>
              <a:ext uri="{FF2B5EF4-FFF2-40B4-BE49-F238E27FC236}">
                <a16:creationId xmlns:a16="http://schemas.microsoft.com/office/drawing/2014/main" id="{C0B5308F-B606-44CD-B030-555E2B5E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526636"/>
            <a:ext cx="6421235" cy="3345415"/>
          </a:xfrm>
          <a:prstGeom prst="rect">
            <a:avLst/>
          </a:prstGeom>
        </p:spPr>
      </p:pic>
      <p:pic>
        <p:nvPicPr>
          <p:cNvPr id="6" name="Picture 5">
            <a:extLst>
              <a:ext uri="{FF2B5EF4-FFF2-40B4-BE49-F238E27FC236}">
                <a16:creationId xmlns:a16="http://schemas.microsoft.com/office/drawing/2014/main" id="{79302B00-C91C-45A9-B9A0-599234C9DE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0112" y="1997115"/>
            <a:ext cx="3334095" cy="1155909"/>
          </a:xfrm>
          <a:prstGeom prst="rect">
            <a:avLst/>
          </a:prstGeom>
        </p:spPr>
      </p:pic>
    </p:spTree>
    <p:extLst>
      <p:ext uri="{BB962C8B-B14F-4D97-AF65-F5344CB8AC3E}">
        <p14:creationId xmlns:p14="http://schemas.microsoft.com/office/powerpoint/2010/main" val="242987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4305538" cy="769441"/>
          </a:xfrm>
          <a:prstGeom prst="rect">
            <a:avLst/>
          </a:prstGeom>
        </p:spPr>
        <p:txBody>
          <a:bodyPr wrap="none">
            <a:spAutoFit/>
          </a:bodyPr>
          <a:lstStyle/>
          <a:p>
            <a:r>
              <a:rPr lang="en-US" sz="4400" b="1" i="1" dirty="0"/>
              <a:t>Loss function…</a:t>
            </a:r>
          </a:p>
        </p:txBody>
      </p:sp>
      <p:sp>
        <p:nvSpPr>
          <p:cNvPr id="15" name="Rectangle 14">
            <a:extLst>
              <a:ext uri="{FF2B5EF4-FFF2-40B4-BE49-F238E27FC236}">
                <a16:creationId xmlns:a16="http://schemas.microsoft.com/office/drawing/2014/main" id="{45E90D58-240B-44A3-9212-B67ED6AC7EDD}"/>
              </a:ext>
            </a:extLst>
          </p:cNvPr>
          <p:cNvSpPr/>
          <p:nvPr/>
        </p:nvSpPr>
        <p:spPr>
          <a:xfrm>
            <a:off x="113307" y="874512"/>
            <a:ext cx="11940989" cy="923330"/>
          </a:xfrm>
          <a:prstGeom prst="rect">
            <a:avLst/>
          </a:prstGeom>
        </p:spPr>
        <p:txBody>
          <a:bodyPr wrap="square">
            <a:spAutoFit/>
          </a:bodyPr>
          <a:lstStyle/>
          <a:p>
            <a:r>
              <a:rPr lang="en-US" b="1" dirty="0">
                <a:latin typeface="arial" panose="020B0604020202020204" pitchFamily="34" charset="0"/>
              </a:rPr>
              <a:t>Cross</a:t>
            </a:r>
            <a:r>
              <a:rPr lang="en-US" dirty="0">
                <a:latin typeface="arial" panose="020B0604020202020204" pitchFamily="34" charset="0"/>
              </a:rPr>
              <a:t>-</a:t>
            </a:r>
            <a:r>
              <a:rPr lang="en-US" b="1" dirty="0">
                <a:latin typeface="arial" panose="020B0604020202020204" pitchFamily="34" charset="0"/>
              </a:rPr>
              <a:t>entropy</a:t>
            </a:r>
            <a:r>
              <a:rPr lang="en-US" dirty="0">
                <a:latin typeface="arial" panose="020B0604020202020204" pitchFamily="34" charset="0"/>
              </a:rPr>
              <a:t> is commonly used in machine learning as a loss function. </a:t>
            </a:r>
            <a:r>
              <a:rPr lang="en-US" b="1" dirty="0">
                <a:latin typeface="arial" panose="020B0604020202020204" pitchFamily="34" charset="0"/>
              </a:rPr>
              <a:t>Cross</a:t>
            </a:r>
            <a:r>
              <a:rPr lang="en-US" dirty="0">
                <a:latin typeface="arial" panose="020B0604020202020204" pitchFamily="34" charset="0"/>
              </a:rPr>
              <a:t>-</a:t>
            </a:r>
            <a:r>
              <a:rPr lang="en-US" b="1" dirty="0">
                <a:latin typeface="arial" panose="020B0604020202020204" pitchFamily="34" charset="0"/>
              </a:rPr>
              <a:t>entropy</a:t>
            </a:r>
            <a:r>
              <a:rPr lang="en-US" dirty="0">
                <a:latin typeface="arial" panose="020B0604020202020204" pitchFamily="34" charset="0"/>
              </a:rPr>
              <a:t> is a measure from the field of information theory, building upon </a:t>
            </a:r>
            <a:r>
              <a:rPr lang="en-US" b="1" dirty="0">
                <a:latin typeface="arial" panose="020B0604020202020204" pitchFamily="34" charset="0"/>
              </a:rPr>
              <a:t>entropy</a:t>
            </a:r>
            <a:r>
              <a:rPr lang="en-US" dirty="0">
                <a:latin typeface="arial" panose="020B0604020202020204" pitchFamily="34" charset="0"/>
              </a:rPr>
              <a:t> and generally calculating the difference between two probability distributions</a:t>
            </a:r>
            <a:endParaRPr lang="en-US" dirty="0"/>
          </a:p>
        </p:txBody>
      </p:sp>
      <p:pic>
        <p:nvPicPr>
          <p:cNvPr id="6" name="Picture 5">
            <a:extLst>
              <a:ext uri="{FF2B5EF4-FFF2-40B4-BE49-F238E27FC236}">
                <a16:creationId xmlns:a16="http://schemas.microsoft.com/office/drawing/2014/main" id="{44331DB2-735D-4930-9C1E-FACA5950B1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6620" y="2169153"/>
            <a:ext cx="6937074" cy="3541405"/>
          </a:xfrm>
          <a:prstGeom prst="rect">
            <a:avLst/>
          </a:prstGeom>
        </p:spPr>
      </p:pic>
      <p:sp>
        <p:nvSpPr>
          <p:cNvPr id="3" name="Rectangle 2">
            <a:extLst>
              <a:ext uri="{FF2B5EF4-FFF2-40B4-BE49-F238E27FC236}">
                <a16:creationId xmlns:a16="http://schemas.microsoft.com/office/drawing/2014/main" id="{BB0C6DB8-749E-4431-82D7-684A904085CC}"/>
              </a:ext>
            </a:extLst>
          </p:cNvPr>
          <p:cNvSpPr/>
          <p:nvPr/>
        </p:nvSpPr>
        <p:spPr>
          <a:xfrm>
            <a:off x="326850" y="3643136"/>
            <a:ext cx="1314764" cy="1754326"/>
          </a:xfrm>
          <a:prstGeom prst="rect">
            <a:avLst/>
          </a:prstGeom>
        </p:spPr>
        <p:txBody>
          <a:bodyPr wrap="square">
            <a:spAutoFit/>
          </a:bodyPr>
          <a:lstStyle/>
          <a:p>
            <a:r>
              <a:rPr lang="en-US" sz="5400" b="1" dirty="0">
                <a:solidFill>
                  <a:srgbClr val="C00000"/>
                </a:solidFill>
              </a:rPr>
              <a:t>0.9</a:t>
            </a:r>
          </a:p>
          <a:p>
            <a:r>
              <a:rPr lang="en-US" sz="5400" b="1" dirty="0">
                <a:solidFill>
                  <a:srgbClr val="C00000"/>
                </a:solidFill>
              </a:rPr>
              <a:t>0.1</a:t>
            </a:r>
          </a:p>
        </p:txBody>
      </p:sp>
      <p:sp>
        <p:nvSpPr>
          <p:cNvPr id="9" name="Rectangle 8">
            <a:extLst>
              <a:ext uri="{FF2B5EF4-FFF2-40B4-BE49-F238E27FC236}">
                <a16:creationId xmlns:a16="http://schemas.microsoft.com/office/drawing/2014/main" id="{19CF8274-84E9-46E9-9D9D-0F4942404025}"/>
              </a:ext>
            </a:extLst>
          </p:cNvPr>
          <p:cNvSpPr/>
          <p:nvPr/>
        </p:nvSpPr>
        <p:spPr>
          <a:xfrm>
            <a:off x="9080525" y="3526814"/>
            <a:ext cx="932329" cy="1938992"/>
          </a:xfrm>
          <a:prstGeom prst="rect">
            <a:avLst/>
          </a:prstGeom>
        </p:spPr>
        <p:txBody>
          <a:bodyPr wrap="square">
            <a:spAutoFit/>
          </a:bodyPr>
          <a:lstStyle/>
          <a:p>
            <a:r>
              <a:rPr lang="en-US" sz="6000" b="1" dirty="0">
                <a:solidFill>
                  <a:srgbClr val="FFC000"/>
                </a:solidFill>
              </a:rPr>
              <a:t>1</a:t>
            </a:r>
          </a:p>
          <a:p>
            <a:r>
              <a:rPr lang="en-US" sz="6000" b="1" dirty="0">
                <a:solidFill>
                  <a:srgbClr val="FFC000"/>
                </a:solidFill>
              </a:rPr>
              <a:t>0</a:t>
            </a:r>
          </a:p>
        </p:txBody>
      </p:sp>
    </p:spTree>
    <p:extLst>
      <p:ext uri="{BB962C8B-B14F-4D97-AF65-F5344CB8AC3E}">
        <p14:creationId xmlns:p14="http://schemas.microsoft.com/office/powerpoint/2010/main" val="2268588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14745" y="43032"/>
            <a:ext cx="6671065" cy="1015663"/>
          </a:xfrm>
          <a:prstGeom prst="rect">
            <a:avLst/>
          </a:prstGeom>
        </p:spPr>
        <p:txBody>
          <a:bodyPr wrap="square">
            <a:spAutoFit/>
          </a:bodyPr>
          <a:lstStyle/>
          <a:p>
            <a:r>
              <a:rPr lang="en-US" sz="6000" b="1" i="1" dirty="0"/>
              <a:t>Summarize …</a:t>
            </a:r>
          </a:p>
        </p:txBody>
      </p:sp>
      <p:sp>
        <p:nvSpPr>
          <p:cNvPr id="3" name="Rectangle 2">
            <a:extLst>
              <a:ext uri="{FF2B5EF4-FFF2-40B4-BE49-F238E27FC236}">
                <a16:creationId xmlns:a16="http://schemas.microsoft.com/office/drawing/2014/main" id="{19F774AD-AC9B-49D4-9783-674D5CCEE0AC}"/>
              </a:ext>
            </a:extLst>
          </p:cNvPr>
          <p:cNvSpPr/>
          <p:nvPr/>
        </p:nvSpPr>
        <p:spPr>
          <a:xfrm>
            <a:off x="3613779" y="826882"/>
            <a:ext cx="4507810" cy="1569660"/>
          </a:xfrm>
          <a:prstGeom prst="rect">
            <a:avLst/>
          </a:prstGeom>
        </p:spPr>
        <p:txBody>
          <a:bodyPr wrap="square">
            <a:spAutoFit/>
          </a:bodyPr>
          <a:lstStyle/>
          <a:p>
            <a:pPr marL="457200" indent="-457200">
              <a:buFont typeface="Arial" panose="020B0604020202020204" pitchFamily="34" charset="0"/>
              <a:buChar char="•"/>
            </a:pPr>
            <a:r>
              <a:rPr lang="en-US" sz="3200" b="1" dirty="0">
                <a:solidFill>
                  <a:schemeClr val="accent5"/>
                </a:solidFill>
              </a:rPr>
              <a:t>Classification error</a:t>
            </a:r>
          </a:p>
          <a:p>
            <a:pPr marL="457200" indent="-457200">
              <a:buFont typeface="Arial" panose="020B0604020202020204" pitchFamily="34" charset="0"/>
              <a:buChar char="•"/>
            </a:pPr>
            <a:r>
              <a:rPr lang="en-US" sz="3200" b="1" dirty="0">
                <a:solidFill>
                  <a:schemeClr val="accent5"/>
                </a:solidFill>
              </a:rPr>
              <a:t>RMS</a:t>
            </a:r>
          </a:p>
          <a:p>
            <a:pPr marL="457200" indent="-457200">
              <a:buFont typeface="Arial" panose="020B0604020202020204" pitchFamily="34" charset="0"/>
              <a:buChar char="•"/>
            </a:pPr>
            <a:r>
              <a:rPr lang="en-US" sz="3200" b="1" dirty="0">
                <a:solidFill>
                  <a:schemeClr val="accent5"/>
                </a:solidFill>
              </a:rPr>
              <a:t>Cross Entropy</a:t>
            </a:r>
          </a:p>
        </p:txBody>
      </p:sp>
      <p:pic>
        <p:nvPicPr>
          <p:cNvPr id="6" name="Picture 5">
            <a:extLst>
              <a:ext uri="{FF2B5EF4-FFF2-40B4-BE49-F238E27FC236}">
                <a16:creationId xmlns:a16="http://schemas.microsoft.com/office/drawing/2014/main" id="{8FA42CFB-E073-4B16-9F5B-95CC8B543DE7}"/>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523901" y="2832223"/>
            <a:ext cx="5327182" cy="2926199"/>
          </a:xfrm>
          <a:prstGeom prst="rect">
            <a:avLst/>
          </a:prstGeom>
        </p:spPr>
      </p:pic>
      <p:pic>
        <p:nvPicPr>
          <p:cNvPr id="10" name="Picture 9">
            <a:extLst>
              <a:ext uri="{FF2B5EF4-FFF2-40B4-BE49-F238E27FC236}">
                <a16:creationId xmlns:a16="http://schemas.microsoft.com/office/drawing/2014/main" id="{F08291AD-C6EF-43C5-BF6B-6DA8A29C912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4746" y="2832223"/>
            <a:ext cx="5553354" cy="2926586"/>
          </a:xfrm>
          <a:prstGeom prst="rect">
            <a:avLst/>
          </a:prstGeom>
        </p:spPr>
      </p:pic>
    </p:spTree>
    <p:extLst>
      <p:ext uri="{BB962C8B-B14F-4D97-AF65-F5344CB8AC3E}">
        <p14:creationId xmlns:p14="http://schemas.microsoft.com/office/powerpoint/2010/main" val="2603934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84</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34039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104E-B4C8-461D-A66F-00A25CD53EAF}"/>
              </a:ext>
            </a:extLst>
          </p:cNvPr>
          <p:cNvSpPr>
            <a:spLocks noGrp="1"/>
          </p:cNvSpPr>
          <p:nvPr>
            <p:ph type="ctrTitle"/>
          </p:nvPr>
        </p:nvSpPr>
        <p:spPr>
          <a:xfrm>
            <a:off x="182880" y="2404534"/>
            <a:ext cx="11636943" cy="1127938"/>
          </a:xfrm>
        </p:spPr>
        <p:txBody>
          <a:bodyPr>
            <a:normAutofit/>
          </a:bodyPr>
          <a:lstStyle/>
          <a:p>
            <a:pPr algn="ctr"/>
            <a:r>
              <a:rPr lang="en-US" sz="4800" i="1" dirty="0"/>
              <a:t>NLP(Natural Language Processing)</a:t>
            </a:r>
          </a:p>
        </p:txBody>
      </p:sp>
    </p:spTree>
    <p:extLst>
      <p:ext uri="{BB962C8B-B14F-4D97-AF65-F5344CB8AC3E}">
        <p14:creationId xmlns:p14="http://schemas.microsoft.com/office/powerpoint/2010/main" val="4206594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78D1-7CC5-4FBA-B26E-5D012DAF545B}"/>
              </a:ext>
            </a:extLst>
          </p:cNvPr>
          <p:cNvSpPr>
            <a:spLocks noGrp="1"/>
          </p:cNvSpPr>
          <p:nvPr>
            <p:ph type="title"/>
          </p:nvPr>
        </p:nvSpPr>
        <p:spPr>
          <a:xfrm>
            <a:off x="677332" y="144379"/>
            <a:ext cx="10555350" cy="1058779"/>
          </a:xfrm>
        </p:spPr>
        <p:txBody>
          <a:bodyPr>
            <a:normAutofit/>
          </a:bodyPr>
          <a:lstStyle/>
          <a:p>
            <a:r>
              <a:rPr lang="en-US" dirty="0"/>
              <a:t>What is NLP ?</a:t>
            </a:r>
          </a:p>
        </p:txBody>
      </p:sp>
      <p:sp>
        <p:nvSpPr>
          <p:cNvPr id="3" name="Content Placeholder 2">
            <a:extLst>
              <a:ext uri="{FF2B5EF4-FFF2-40B4-BE49-F238E27FC236}">
                <a16:creationId xmlns:a16="http://schemas.microsoft.com/office/drawing/2014/main" id="{5F7F21CF-9CA9-48B9-B2FC-7E3801748A19}"/>
              </a:ext>
            </a:extLst>
          </p:cNvPr>
          <p:cNvSpPr>
            <a:spLocks noGrp="1"/>
          </p:cNvSpPr>
          <p:nvPr>
            <p:ph idx="1"/>
          </p:nvPr>
        </p:nvSpPr>
        <p:spPr>
          <a:xfrm>
            <a:off x="683263" y="1364567"/>
            <a:ext cx="9121919" cy="5493433"/>
          </a:xfrm>
        </p:spPr>
        <p:txBody>
          <a:bodyPr>
            <a:normAutofit/>
          </a:bodyPr>
          <a:lstStyle/>
          <a:p>
            <a:pPr algn="just"/>
            <a:r>
              <a:rPr lang="en-US" dirty="0"/>
              <a:t>Field concerned with the ability of a computer to understand, analyze, manipulation and potentially generate human language.</a:t>
            </a:r>
          </a:p>
          <a:p>
            <a:pPr algn="just"/>
            <a:r>
              <a:rPr lang="en-US" dirty="0"/>
              <a:t> For Example: email filtering , autocorrect, alexa..</a:t>
            </a:r>
          </a:p>
          <a:p>
            <a:pPr marL="0" indent="0">
              <a:buNone/>
            </a:pPr>
            <a:r>
              <a:rPr lang="en-US" sz="3600" dirty="0">
                <a:solidFill>
                  <a:srgbClr val="92D050"/>
                </a:solidFill>
                <a:latin typeface="+mj-lt"/>
              </a:rPr>
              <a:t>NLP Open Source Tool:</a:t>
            </a:r>
          </a:p>
          <a:p>
            <a:r>
              <a:rPr lang="en-US" dirty="0"/>
              <a:t>Open NLP</a:t>
            </a:r>
          </a:p>
          <a:p>
            <a:r>
              <a:rPr lang="en-US" dirty="0"/>
              <a:t>Stanford toolkit</a:t>
            </a:r>
          </a:p>
          <a:p>
            <a:r>
              <a:rPr lang="en-US" dirty="0"/>
              <a:t>Genism</a:t>
            </a:r>
          </a:p>
          <a:p>
            <a:r>
              <a:rPr lang="en-US" b="1" dirty="0"/>
              <a:t>Natural Language Tool Kit </a:t>
            </a:r>
            <a:r>
              <a:rPr lang="en-US" dirty="0"/>
              <a:t>(</a:t>
            </a:r>
            <a:r>
              <a:rPr lang="en-US" b="1" dirty="0"/>
              <a:t>NLTK</a:t>
            </a:r>
            <a:r>
              <a:rPr lang="en-US" dirty="0"/>
              <a:t>)</a:t>
            </a:r>
          </a:p>
          <a:p>
            <a:r>
              <a:rPr lang="en-US" dirty="0"/>
              <a:t>Many more………….</a:t>
            </a:r>
          </a:p>
          <a:p>
            <a:pPr marL="0" indent="0" algn="just">
              <a:buNone/>
            </a:pPr>
            <a:endParaRPr lang="en-US" sz="3600" dirty="0">
              <a:solidFill>
                <a:srgbClr val="92D050"/>
              </a:solidFill>
              <a:latin typeface="+mj-lt"/>
            </a:endParaRPr>
          </a:p>
        </p:txBody>
      </p:sp>
    </p:spTree>
    <p:extLst>
      <p:ext uri="{BB962C8B-B14F-4D97-AF65-F5344CB8AC3E}">
        <p14:creationId xmlns:p14="http://schemas.microsoft.com/office/powerpoint/2010/main" val="2504817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60E0-5CD8-42DC-A373-94D7D9BDEFEE}"/>
              </a:ext>
            </a:extLst>
          </p:cNvPr>
          <p:cNvSpPr>
            <a:spLocks noGrp="1"/>
          </p:cNvSpPr>
          <p:nvPr>
            <p:ph type="title"/>
          </p:nvPr>
        </p:nvSpPr>
        <p:spPr>
          <a:xfrm>
            <a:off x="677334" y="239152"/>
            <a:ext cx="8596668" cy="815926"/>
          </a:xfrm>
        </p:spPr>
        <p:txBody>
          <a:bodyPr/>
          <a:lstStyle/>
          <a:p>
            <a:r>
              <a:rPr lang="en-US" dirty="0"/>
              <a:t>What is NLTK?</a:t>
            </a:r>
          </a:p>
        </p:txBody>
      </p:sp>
      <p:sp>
        <p:nvSpPr>
          <p:cNvPr id="3" name="Content Placeholder 2">
            <a:extLst>
              <a:ext uri="{FF2B5EF4-FFF2-40B4-BE49-F238E27FC236}">
                <a16:creationId xmlns:a16="http://schemas.microsoft.com/office/drawing/2014/main" id="{EA2F1DB7-F62A-44E5-93B1-1BFDEF4B9909}"/>
              </a:ext>
            </a:extLst>
          </p:cNvPr>
          <p:cNvSpPr>
            <a:spLocks noGrp="1"/>
          </p:cNvSpPr>
          <p:nvPr>
            <p:ph idx="1"/>
          </p:nvPr>
        </p:nvSpPr>
        <p:spPr>
          <a:xfrm>
            <a:off x="677334" y="1055079"/>
            <a:ext cx="8596668" cy="4986284"/>
          </a:xfrm>
        </p:spPr>
        <p:txBody>
          <a:bodyPr>
            <a:normAutofit fontScale="92500" lnSpcReduction="20000"/>
          </a:bodyPr>
          <a:lstStyle/>
          <a:p>
            <a:r>
              <a:rPr lang="en-US" dirty="0"/>
              <a:t>NLTK stand for Natural language toolkit</a:t>
            </a:r>
          </a:p>
          <a:p>
            <a:r>
              <a:rPr lang="en-US" dirty="0"/>
              <a:t>NLTK requires Python versions 3.5, 3.6, or 3.7</a:t>
            </a:r>
          </a:p>
          <a:p>
            <a:r>
              <a:rPr lang="en-US" dirty="0"/>
              <a:t>NLTK is an open source Python library for Natural Language Processing.</a:t>
            </a:r>
          </a:p>
          <a:p>
            <a:r>
              <a:rPr lang="en-US" dirty="0"/>
              <a:t>NLTK 3.4.5 latest version</a:t>
            </a:r>
          </a:p>
          <a:p>
            <a:r>
              <a:rPr lang="en-US" dirty="0"/>
              <a:t>Commands to install NLTK “pip install –g nltk ” (any other IDE)</a:t>
            </a:r>
          </a:p>
          <a:p>
            <a:r>
              <a:rPr lang="en-US" dirty="0"/>
              <a:t>Commands to install NLTK  in anaconda “conda install -c anaconda nltk”</a:t>
            </a:r>
          </a:p>
          <a:p>
            <a:r>
              <a:rPr lang="en-US" dirty="0"/>
              <a:t>To install the NLTK data, first install NLTK then use NLTK’s data downloader below:</a:t>
            </a:r>
          </a:p>
          <a:p>
            <a:pPr marL="0" indent="0">
              <a:buNone/>
            </a:pPr>
            <a:r>
              <a:rPr lang="en-US" dirty="0"/>
              <a:t>	import nltk</a:t>
            </a:r>
          </a:p>
          <a:p>
            <a:pPr marL="0" indent="0">
              <a:buNone/>
            </a:pPr>
            <a:r>
              <a:rPr lang="en-US" dirty="0"/>
              <a:t>	nltk.download()</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248527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ADD9-5C5A-49C0-AB9D-525557F0E777}"/>
              </a:ext>
            </a:extLst>
          </p:cNvPr>
          <p:cNvSpPr>
            <a:spLocks noGrp="1"/>
          </p:cNvSpPr>
          <p:nvPr>
            <p:ph type="title"/>
          </p:nvPr>
        </p:nvSpPr>
        <p:spPr>
          <a:xfrm>
            <a:off x="677334" y="211015"/>
            <a:ext cx="8596668" cy="886265"/>
          </a:xfrm>
        </p:spPr>
        <p:txBody>
          <a:bodyPr/>
          <a:lstStyle/>
          <a:p>
            <a:r>
              <a:rPr lang="en-US" dirty="0"/>
              <a:t>Removing Punctuation</a:t>
            </a:r>
          </a:p>
        </p:txBody>
      </p:sp>
      <p:sp>
        <p:nvSpPr>
          <p:cNvPr id="3" name="Content Placeholder 2">
            <a:extLst>
              <a:ext uri="{FF2B5EF4-FFF2-40B4-BE49-F238E27FC236}">
                <a16:creationId xmlns:a16="http://schemas.microsoft.com/office/drawing/2014/main" id="{7CA0DCC4-3D37-404A-B8A5-8BEA72F059BD}"/>
              </a:ext>
            </a:extLst>
          </p:cNvPr>
          <p:cNvSpPr>
            <a:spLocks noGrp="1"/>
          </p:cNvSpPr>
          <p:nvPr>
            <p:ph idx="1"/>
          </p:nvPr>
        </p:nvSpPr>
        <p:spPr>
          <a:xfrm>
            <a:off x="677333" y="1260909"/>
            <a:ext cx="10056315" cy="4780453"/>
          </a:xfrm>
        </p:spPr>
        <p:txBody>
          <a:bodyPr>
            <a:normAutofit fontScale="77500" lnSpcReduction="20000"/>
          </a:bodyPr>
          <a:lstStyle/>
          <a:p>
            <a:r>
              <a:rPr lang="en-US" b="1" dirty="0"/>
              <a:t>Punctuation</a:t>
            </a:r>
            <a:r>
              <a:rPr lang="en-US" dirty="0"/>
              <a:t> is a set of marks that regulates and clarifies the meanings of different texts.</a:t>
            </a:r>
          </a:p>
          <a:p>
            <a:r>
              <a:rPr lang="en-US" dirty="0"/>
              <a:t>For example: '!"#$%&amp;\'()*+,-./:;&lt;=&gt;?@[\\]^_`{|}~’</a:t>
            </a:r>
          </a:p>
          <a:p>
            <a:r>
              <a:rPr lang="en-US" dirty="0"/>
              <a:t>What is Lambda function? </a:t>
            </a:r>
          </a:p>
          <a:p>
            <a:pPr marL="457200" lvl="1" indent="0">
              <a:buNone/>
            </a:pPr>
            <a:r>
              <a:rPr lang="en-US" dirty="0"/>
              <a:t>lambda arguments : expression</a:t>
            </a:r>
          </a:p>
          <a:p>
            <a:r>
              <a:rPr lang="en-US" dirty="0"/>
              <a:t>def </a:t>
            </a:r>
            <a:r>
              <a:rPr lang="en-US" dirty="0" err="1"/>
              <a:t>remove_punctuation</a:t>
            </a:r>
            <a:r>
              <a:rPr lang="en-US" dirty="0"/>
              <a:t>(text):</a:t>
            </a:r>
          </a:p>
          <a:p>
            <a:pPr marL="914400" lvl="2" indent="0">
              <a:buNone/>
            </a:pPr>
            <a:r>
              <a:rPr lang="en-US" dirty="0"/>
              <a:t> </a:t>
            </a:r>
            <a:r>
              <a:rPr lang="en-US" dirty="0" err="1"/>
              <a:t>text_nonpunctuation</a:t>
            </a:r>
            <a:r>
              <a:rPr lang="en-US" dirty="0"/>
              <a:t>="".join([char for char in text if char not in </a:t>
            </a:r>
            <a:r>
              <a:rPr lang="en-US" dirty="0" err="1"/>
              <a:t>string.punctuation</a:t>
            </a:r>
            <a:r>
              <a:rPr lang="en-US" dirty="0"/>
              <a:t>])</a:t>
            </a:r>
          </a:p>
          <a:p>
            <a:pPr marL="914400" lvl="2" indent="0">
              <a:buNone/>
            </a:pPr>
            <a:r>
              <a:rPr lang="en-US" dirty="0"/>
              <a:t> return </a:t>
            </a:r>
            <a:r>
              <a:rPr lang="en-US" dirty="0" err="1"/>
              <a:t>text_nonpunctuation</a:t>
            </a:r>
            <a:endParaRPr lang="en-US" dirty="0"/>
          </a:p>
          <a:p>
            <a:pPr marL="0" indent="0">
              <a:buNone/>
            </a:pPr>
            <a:r>
              <a:rPr lang="en-US" dirty="0"/>
              <a:t>     </a:t>
            </a:r>
            <a:r>
              <a:rPr lang="en-US" dirty="0" err="1"/>
              <a:t>RawData</a:t>
            </a:r>
            <a:r>
              <a:rPr lang="en-US" dirty="0"/>
              <a:t>['</a:t>
            </a:r>
            <a:r>
              <a:rPr lang="en-US" dirty="0" err="1"/>
              <a:t>body_text_clean</a:t>
            </a:r>
            <a:r>
              <a:rPr lang="en-US" dirty="0"/>
              <a:t>’] =</a:t>
            </a:r>
            <a:r>
              <a:rPr lang="en-US" dirty="0" err="1"/>
              <a:t>RawData</a:t>
            </a:r>
            <a:r>
              <a:rPr lang="en-US" dirty="0"/>
              <a:t>['</a:t>
            </a:r>
            <a:r>
              <a:rPr lang="en-US" dirty="0" err="1"/>
              <a:t>Body_text</a:t>
            </a:r>
            <a:r>
              <a:rPr lang="en-US" dirty="0"/>
              <a:t>'].apply(lambda x:remove_punctuation(x))</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45350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8E03-63CD-429A-A8B5-D4AC85A81A30}"/>
              </a:ext>
            </a:extLst>
          </p:cNvPr>
          <p:cNvSpPr>
            <a:spLocks noGrp="1"/>
          </p:cNvSpPr>
          <p:nvPr>
            <p:ph type="title"/>
          </p:nvPr>
        </p:nvSpPr>
        <p:spPr>
          <a:xfrm>
            <a:off x="677334" y="239152"/>
            <a:ext cx="8596668" cy="717452"/>
          </a:xfrm>
        </p:spPr>
        <p:txBody>
          <a:bodyPr>
            <a:normAutofit fontScale="90000"/>
          </a:bodyPr>
          <a:lstStyle/>
          <a:p>
            <a:r>
              <a:rPr lang="en-US" dirty="0"/>
              <a:t>Tokenization</a:t>
            </a:r>
          </a:p>
        </p:txBody>
      </p:sp>
      <p:sp>
        <p:nvSpPr>
          <p:cNvPr id="3" name="Content Placeholder 2">
            <a:extLst>
              <a:ext uri="{FF2B5EF4-FFF2-40B4-BE49-F238E27FC236}">
                <a16:creationId xmlns:a16="http://schemas.microsoft.com/office/drawing/2014/main" id="{527B2312-0110-4A4F-9052-08C8F6D85FF8}"/>
              </a:ext>
            </a:extLst>
          </p:cNvPr>
          <p:cNvSpPr>
            <a:spLocks noGrp="1"/>
          </p:cNvSpPr>
          <p:nvPr>
            <p:ph idx="1"/>
          </p:nvPr>
        </p:nvSpPr>
        <p:spPr>
          <a:xfrm>
            <a:off x="677334" y="1153551"/>
            <a:ext cx="10478346" cy="4887811"/>
          </a:xfrm>
        </p:spPr>
        <p:txBody>
          <a:bodyPr/>
          <a:lstStyle/>
          <a:p>
            <a:r>
              <a:rPr lang="en-US" dirty="0"/>
              <a:t>Tokenization is the process of splitting the raw string into meaningful tokens.</a:t>
            </a:r>
          </a:p>
          <a:p>
            <a:r>
              <a:rPr lang="en-US" dirty="0"/>
              <a:t>The </a:t>
            </a:r>
            <a:r>
              <a:rPr lang="en-US" b="1" dirty="0" err="1"/>
              <a:t>word_tokenize</a:t>
            </a:r>
            <a:r>
              <a:rPr lang="en-US" b="1" dirty="0"/>
              <a:t> </a:t>
            </a:r>
            <a:r>
              <a:rPr lang="en-US" dirty="0"/>
              <a:t>method is a generic and more robust method of tokenization.</a:t>
            </a:r>
          </a:p>
          <a:p>
            <a:r>
              <a:rPr lang="en-US" dirty="0"/>
              <a:t>The </a:t>
            </a:r>
            <a:r>
              <a:rPr lang="en-US" b="1" dirty="0" err="1"/>
              <a:t>word_tokenize</a:t>
            </a:r>
            <a:r>
              <a:rPr lang="en-US" b="1" dirty="0"/>
              <a:t> </a:t>
            </a:r>
            <a:r>
              <a:rPr lang="en-US" dirty="0"/>
              <a:t>method comes pre-built with NLTK.</a:t>
            </a:r>
          </a:p>
          <a:p>
            <a:r>
              <a:rPr lang="en-US" dirty="0"/>
              <a:t>def tokenization(text):</a:t>
            </a:r>
          </a:p>
          <a:p>
            <a:pPr marL="457200" lvl="1" indent="0">
              <a:buNone/>
            </a:pPr>
            <a:r>
              <a:rPr lang="en-US" dirty="0"/>
              <a:t>	tokens=</a:t>
            </a:r>
            <a:r>
              <a:rPr lang="en-US" dirty="0" err="1"/>
              <a:t>re.split</a:t>
            </a:r>
            <a:r>
              <a:rPr lang="en-US" dirty="0"/>
              <a:t>('\</a:t>
            </a:r>
            <a:r>
              <a:rPr lang="en-US" dirty="0" err="1"/>
              <a:t>W+',text</a:t>
            </a:r>
            <a:r>
              <a:rPr lang="en-US" dirty="0"/>
              <a:t>)</a:t>
            </a:r>
          </a:p>
          <a:p>
            <a:pPr marL="457200" lvl="1" indent="0">
              <a:buNone/>
            </a:pPr>
            <a:r>
              <a:rPr lang="en-US" dirty="0"/>
              <a:t>	return tokens</a:t>
            </a:r>
          </a:p>
          <a:p>
            <a:pPr marL="457200" lvl="1" indent="0">
              <a:buNone/>
            </a:pPr>
            <a:r>
              <a:rPr lang="en-US" dirty="0" err="1"/>
              <a:t>RawData</a:t>
            </a:r>
            <a:r>
              <a:rPr lang="en-US" dirty="0"/>
              <a:t>['</a:t>
            </a:r>
            <a:r>
              <a:rPr lang="en-US" dirty="0" err="1"/>
              <a:t>Data_after_tokenized</a:t>
            </a:r>
            <a:r>
              <a:rPr lang="en-US" dirty="0"/>
              <a:t>']=</a:t>
            </a:r>
            <a:r>
              <a:rPr lang="en-US" dirty="0" err="1"/>
              <a:t>RawData</a:t>
            </a:r>
            <a:r>
              <a:rPr lang="en-US" dirty="0"/>
              <a:t>['</a:t>
            </a:r>
            <a:r>
              <a:rPr lang="en-US" dirty="0" err="1"/>
              <a:t>Body_text_clean</a:t>
            </a:r>
            <a:r>
              <a:rPr lang="en-US" dirty="0"/>
              <a:t>'].apply(lambda x:tokenization(x.lower()))</a:t>
            </a:r>
          </a:p>
          <a:p>
            <a:pPr marL="457200" lvl="1" indent="0">
              <a:buNone/>
            </a:pPr>
            <a:endParaRPr lang="en-US" dirty="0"/>
          </a:p>
        </p:txBody>
      </p:sp>
    </p:spTree>
    <p:extLst>
      <p:ext uri="{BB962C8B-B14F-4D97-AF65-F5344CB8AC3E}">
        <p14:creationId xmlns:p14="http://schemas.microsoft.com/office/powerpoint/2010/main" val="63763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75385" y="250257"/>
            <a:ext cx="11454063" cy="827771"/>
          </a:xfrm>
        </p:spPr>
        <p:txBody>
          <a:bodyPr>
            <a:noAutofit/>
          </a:bodyPr>
          <a:lstStyle/>
          <a:p>
            <a:r>
              <a:rPr lang="en-US" sz="3600" b="1" dirty="0">
                <a:latin typeface="Graphik (Headings)"/>
              </a:rPr>
              <a:t>Use Cases for Machine Learning &amp; Deep Learning</a:t>
            </a:r>
            <a:br>
              <a:rPr lang="en-US" sz="2400" b="1" dirty="0">
                <a:latin typeface="Graphik (Headings)"/>
              </a:rPr>
            </a:br>
            <a:endParaRPr lang="en-US" sz="2400" b="1" dirty="0">
              <a:latin typeface="Graphik (Headings)"/>
            </a:endParaRPr>
          </a:p>
        </p:txBody>
      </p:sp>
      <p:pic>
        <p:nvPicPr>
          <p:cNvPr id="6" name="Content Placeholder 3">
            <a:extLst>
              <a:ext uri="{FF2B5EF4-FFF2-40B4-BE49-F238E27FC236}">
                <a16:creationId xmlns:a16="http://schemas.microsoft.com/office/drawing/2014/main" id="{D84762D4-94EC-44E2-B2BD-25540D090968}"/>
              </a:ext>
            </a:extLst>
          </p:cNvPr>
          <p:cNvPicPr>
            <a:picLocks noChangeAspect="1"/>
          </p:cNvPicPr>
          <p:nvPr/>
        </p:nvPicPr>
        <p:blipFill>
          <a:blip r:embed="rId2"/>
          <a:stretch>
            <a:fillRect/>
          </a:stretch>
        </p:blipFill>
        <p:spPr>
          <a:xfrm>
            <a:off x="1659957" y="1169469"/>
            <a:ext cx="9087100" cy="4875196"/>
          </a:xfrm>
          <a:prstGeom prst="rect">
            <a:avLst/>
          </a:prstGeom>
        </p:spPr>
      </p:pic>
    </p:spTree>
    <p:extLst>
      <p:ext uri="{BB962C8B-B14F-4D97-AF65-F5344CB8AC3E}">
        <p14:creationId xmlns:p14="http://schemas.microsoft.com/office/powerpoint/2010/main" val="3407499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E100-BC88-44A3-8849-759690A2091A}"/>
              </a:ext>
            </a:extLst>
          </p:cNvPr>
          <p:cNvSpPr>
            <a:spLocks noGrp="1"/>
          </p:cNvSpPr>
          <p:nvPr>
            <p:ph type="title"/>
          </p:nvPr>
        </p:nvSpPr>
        <p:spPr>
          <a:xfrm>
            <a:off x="677334" y="253218"/>
            <a:ext cx="8596668" cy="886265"/>
          </a:xfrm>
        </p:spPr>
        <p:txBody>
          <a:bodyPr/>
          <a:lstStyle/>
          <a:p>
            <a:r>
              <a:rPr lang="en-US" dirty="0"/>
              <a:t>Stop Words</a:t>
            </a:r>
          </a:p>
        </p:txBody>
      </p:sp>
      <p:sp>
        <p:nvSpPr>
          <p:cNvPr id="3" name="Content Placeholder 2">
            <a:extLst>
              <a:ext uri="{FF2B5EF4-FFF2-40B4-BE49-F238E27FC236}">
                <a16:creationId xmlns:a16="http://schemas.microsoft.com/office/drawing/2014/main" id="{635B4B69-377A-499D-9E82-9D222C07D759}"/>
              </a:ext>
            </a:extLst>
          </p:cNvPr>
          <p:cNvSpPr>
            <a:spLocks noGrp="1"/>
          </p:cNvSpPr>
          <p:nvPr>
            <p:ph idx="1"/>
          </p:nvPr>
        </p:nvSpPr>
        <p:spPr>
          <a:xfrm>
            <a:off x="404261" y="1491175"/>
            <a:ext cx="11370397" cy="4620867"/>
          </a:xfrm>
        </p:spPr>
        <p:txBody>
          <a:bodyPr>
            <a:normAutofit fontScale="77500" lnSpcReduction="20000"/>
          </a:bodyPr>
          <a:lstStyle/>
          <a:p>
            <a:r>
              <a:rPr lang="en-US" b="1" dirty="0"/>
              <a:t>Stop words</a:t>
            </a:r>
            <a:r>
              <a:rPr lang="en-US" dirty="0"/>
              <a:t> are the words which does not add much meaning to a sentence.</a:t>
            </a:r>
          </a:p>
          <a:p>
            <a:r>
              <a:rPr lang="en-US" dirty="0"/>
              <a:t>It exists in all most in all the worlds language.</a:t>
            </a:r>
          </a:p>
          <a:p>
            <a:r>
              <a:rPr lang="en-US" dirty="0"/>
              <a:t>Command to check </a:t>
            </a:r>
            <a:r>
              <a:rPr lang="en-US" dirty="0" err="1"/>
              <a:t>stopwords</a:t>
            </a:r>
            <a:r>
              <a:rPr lang="en-US" dirty="0"/>
              <a:t> present in a language</a:t>
            </a:r>
          </a:p>
          <a:p>
            <a:pPr marL="0" indent="0">
              <a:buNone/>
            </a:pPr>
            <a:r>
              <a:rPr lang="en-US" dirty="0"/>
              <a:t>	from </a:t>
            </a:r>
            <a:r>
              <a:rPr lang="en-US" dirty="0" err="1"/>
              <a:t>nltk.corpus</a:t>
            </a:r>
            <a:r>
              <a:rPr lang="en-US" dirty="0"/>
              <a:t> import </a:t>
            </a:r>
            <a:r>
              <a:rPr lang="en-US" dirty="0" err="1"/>
              <a:t>stopwords</a:t>
            </a:r>
            <a:endParaRPr lang="en-US" dirty="0"/>
          </a:p>
          <a:p>
            <a:pPr marL="0" indent="0">
              <a:buNone/>
            </a:pPr>
            <a:r>
              <a:rPr lang="en-US" dirty="0"/>
              <a:t>	Print(</a:t>
            </a:r>
            <a:r>
              <a:rPr lang="en-US" dirty="0" err="1"/>
              <a:t>stopwords.words</a:t>
            </a:r>
            <a:r>
              <a:rPr lang="en-US" dirty="0"/>
              <a:t>(‘English/Spanish’))</a:t>
            </a:r>
          </a:p>
          <a:p>
            <a:pPr marL="0" indent="0">
              <a:buNone/>
            </a:pPr>
            <a:r>
              <a:rPr lang="en-US" dirty="0"/>
              <a:t>	code in program:</a:t>
            </a:r>
          </a:p>
          <a:p>
            <a:pPr marL="0" indent="0">
              <a:buNone/>
            </a:pPr>
            <a:r>
              <a:rPr lang="en-US" dirty="0"/>
              <a:t>	</a:t>
            </a:r>
            <a:r>
              <a:rPr lang="en-US" dirty="0" err="1"/>
              <a:t>stop_words</a:t>
            </a:r>
            <a:r>
              <a:rPr lang="en-US" dirty="0"/>
              <a:t> = set(</a:t>
            </a:r>
            <a:r>
              <a:rPr lang="en-US" dirty="0" err="1"/>
              <a:t>stopwords.words</a:t>
            </a:r>
            <a:r>
              <a:rPr lang="en-US" dirty="0"/>
              <a:t>("</a:t>
            </a:r>
            <a:r>
              <a:rPr lang="en-US" dirty="0" err="1"/>
              <a:t>english</a:t>
            </a:r>
            <a:r>
              <a:rPr lang="en-US" dirty="0"/>
              <a:t>"))</a:t>
            </a:r>
          </a:p>
          <a:p>
            <a:pPr marL="0" indent="0">
              <a:buNone/>
            </a:pPr>
            <a:r>
              <a:rPr lang="en-US" dirty="0"/>
              <a:t>	def </a:t>
            </a:r>
            <a:r>
              <a:rPr lang="en-US" dirty="0" err="1"/>
              <a:t>remove_stopwords</a:t>
            </a:r>
            <a:r>
              <a:rPr lang="en-US" dirty="0"/>
              <a:t>(text):</a:t>
            </a:r>
          </a:p>
          <a:p>
            <a:pPr marL="0" indent="0">
              <a:buNone/>
            </a:pPr>
            <a:r>
              <a:rPr lang="en-US" dirty="0"/>
              <a:t>    	</a:t>
            </a:r>
            <a:r>
              <a:rPr lang="en-US" dirty="0" err="1"/>
              <a:t>remove_sw</a:t>
            </a:r>
            <a:r>
              <a:rPr lang="en-US" dirty="0"/>
              <a:t>=[word for word in text if word not in </a:t>
            </a:r>
            <a:r>
              <a:rPr lang="en-US" dirty="0" err="1"/>
              <a:t>stop_words</a:t>
            </a:r>
            <a:r>
              <a:rPr lang="en-US" dirty="0"/>
              <a:t>]</a:t>
            </a:r>
          </a:p>
          <a:p>
            <a:pPr marL="0" indent="0">
              <a:buNone/>
            </a:pPr>
            <a:r>
              <a:rPr lang="en-US" dirty="0"/>
              <a:t>    	return </a:t>
            </a:r>
            <a:r>
              <a:rPr lang="en-US" dirty="0" err="1"/>
              <a:t>remove_sw</a:t>
            </a:r>
            <a:endParaRPr lang="en-US" dirty="0"/>
          </a:p>
          <a:p>
            <a:pPr marL="0" indent="0">
              <a:buNone/>
            </a:pPr>
            <a:r>
              <a:rPr lang="en-US" dirty="0"/>
              <a:t>       </a:t>
            </a:r>
            <a:r>
              <a:rPr lang="en-US" dirty="0" err="1"/>
              <a:t>RawData</a:t>
            </a:r>
            <a:r>
              <a:rPr lang="en-US" dirty="0"/>
              <a:t>['</a:t>
            </a:r>
            <a:r>
              <a:rPr lang="en-US" dirty="0" err="1"/>
              <a:t>Body_text_nostopword</a:t>
            </a:r>
            <a:r>
              <a:rPr lang="en-US" dirty="0"/>
              <a:t>']=</a:t>
            </a:r>
            <a:r>
              <a:rPr lang="en-US" dirty="0" err="1"/>
              <a:t>RawData</a:t>
            </a:r>
            <a:r>
              <a:rPr lang="en-US" dirty="0"/>
              <a:t>['</a:t>
            </a:r>
            <a:r>
              <a:rPr lang="en-US" dirty="0" err="1"/>
              <a:t>Data_after_tokenized</a:t>
            </a:r>
            <a:r>
              <a:rPr lang="en-US" dirty="0"/>
              <a:t>'].apply(</a:t>
            </a:r>
            <a:r>
              <a:rPr lang="en-US" dirty="0" err="1"/>
              <a:t>lambdax:remove_stopwords</a:t>
            </a:r>
            <a:r>
              <a:rPr lang="en-US" dirty="0"/>
              <a:t>(x))</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88680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3B05-256A-40B1-B522-2616A473DCE8}"/>
              </a:ext>
            </a:extLst>
          </p:cNvPr>
          <p:cNvSpPr>
            <a:spLocks noGrp="1"/>
          </p:cNvSpPr>
          <p:nvPr>
            <p:ph type="title"/>
          </p:nvPr>
        </p:nvSpPr>
        <p:spPr>
          <a:xfrm>
            <a:off x="677334" y="295422"/>
            <a:ext cx="8596668" cy="647113"/>
          </a:xfrm>
        </p:spPr>
        <p:txBody>
          <a:bodyPr>
            <a:normAutofit fontScale="90000"/>
          </a:bodyPr>
          <a:lstStyle/>
          <a:p>
            <a:r>
              <a:rPr lang="en-US" dirty="0"/>
              <a:t>Vectorizing</a:t>
            </a:r>
          </a:p>
        </p:txBody>
      </p:sp>
      <p:sp>
        <p:nvSpPr>
          <p:cNvPr id="3" name="Content Placeholder 2">
            <a:extLst>
              <a:ext uri="{FF2B5EF4-FFF2-40B4-BE49-F238E27FC236}">
                <a16:creationId xmlns:a16="http://schemas.microsoft.com/office/drawing/2014/main" id="{CEFA5C41-B5C4-44B5-B8F9-BE076CF35F2B}"/>
              </a:ext>
            </a:extLst>
          </p:cNvPr>
          <p:cNvSpPr>
            <a:spLocks noGrp="1"/>
          </p:cNvSpPr>
          <p:nvPr>
            <p:ph idx="1"/>
          </p:nvPr>
        </p:nvSpPr>
        <p:spPr>
          <a:xfrm>
            <a:off x="677334" y="942535"/>
            <a:ext cx="8596668" cy="5098827"/>
          </a:xfrm>
        </p:spPr>
        <p:txBody>
          <a:bodyPr/>
          <a:lstStyle/>
          <a:p>
            <a:r>
              <a:rPr lang="en-US" dirty="0"/>
              <a:t>Process of encoding text as integers to create feature vectors</a:t>
            </a:r>
          </a:p>
          <a:p>
            <a:r>
              <a:rPr lang="en-US" dirty="0"/>
              <a:t>Feature vector-An n- dimensional vectors of numerical feature that represent some object.</a:t>
            </a:r>
          </a:p>
          <a:p>
            <a:r>
              <a:rPr lang="en-US" dirty="0"/>
              <a:t>Different types of Vectorizing</a:t>
            </a:r>
          </a:p>
          <a:p>
            <a:pPr lvl="1"/>
            <a:r>
              <a:rPr lang="en-US" dirty="0"/>
              <a:t>Count Vectorization</a:t>
            </a:r>
          </a:p>
          <a:p>
            <a:pPr lvl="1"/>
            <a:r>
              <a:rPr lang="en-US" dirty="0"/>
              <a:t>N-gram</a:t>
            </a:r>
          </a:p>
          <a:p>
            <a:pPr lvl="1"/>
            <a:r>
              <a:rPr lang="en-US" dirty="0"/>
              <a:t>Term frequency-inverse document frequency(TF-IDF)</a:t>
            </a:r>
          </a:p>
          <a:p>
            <a:pPr marL="457200" lvl="1" indent="0">
              <a:buNone/>
            </a:pPr>
            <a:endParaRPr lang="en-US" dirty="0"/>
          </a:p>
        </p:txBody>
      </p:sp>
    </p:spTree>
    <p:extLst>
      <p:ext uri="{BB962C8B-B14F-4D97-AF65-F5344CB8AC3E}">
        <p14:creationId xmlns:p14="http://schemas.microsoft.com/office/powerpoint/2010/main" val="632770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BD63-6B1B-42F2-8893-BB078BB7CE31}"/>
              </a:ext>
            </a:extLst>
          </p:cNvPr>
          <p:cNvSpPr>
            <a:spLocks noGrp="1"/>
          </p:cNvSpPr>
          <p:nvPr>
            <p:ph type="title"/>
          </p:nvPr>
        </p:nvSpPr>
        <p:spPr>
          <a:xfrm>
            <a:off x="677334" y="267286"/>
            <a:ext cx="8596668" cy="745588"/>
          </a:xfrm>
        </p:spPr>
        <p:txBody>
          <a:bodyPr/>
          <a:lstStyle/>
          <a:p>
            <a:r>
              <a:rPr lang="en-US" dirty="0"/>
              <a:t>Count Vectorization</a:t>
            </a:r>
          </a:p>
        </p:txBody>
      </p:sp>
      <p:sp>
        <p:nvSpPr>
          <p:cNvPr id="3" name="Content Placeholder 2">
            <a:extLst>
              <a:ext uri="{FF2B5EF4-FFF2-40B4-BE49-F238E27FC236}">
                <a16:creationId xmlns:a16="http://schemas.microsoft.com/office/drawing/2014/main" id="{1F382FBE-0382-471A-BA5F-3C45A3FA9B51}"/>
              </a:ext>
            </a:extLst>
          </p:cNvPr>
          <p:cNvSpPr>
            <a:spLocks noGrp="1"/>
          </p:cNvSpPr>
          <p:nvPr>
            <p:ph idx="1"/>
          </p:nvPr>
        </p:nvSpPr>
        <p:spPr>
          <a:xfrm>
            <a:off x="677334" y="1012875"/>
            <a:ext cx="8596668" cy="5028488"/>
          </a:xfrm>
        </p:spPr>
        <p:txBody>
          <a:bodyPr/>
          <a:lstStyle/>
          <a:p>
            <a:r>
              <a:rPr lang="en-US" dirty="0"/>
              <a:t>Creates a document terms matrix where the entry of each cell will be a count of the number of times that word occurred in that document.</a:t>
            </a:r>
          </a:p>
          <a:p>
            <a:r>
              <a:rPr lang="en-US" dirty="0"/>
              <a:t>Vectorizers output is a sparse matrix.</a:t>
            </a:r>
          </a:p>
          <a:p>
            <a:r>
              <a:rPr lang="en-US" dirty="0"/>
              <a:t>Sparse Matrix : A matrix in which most of the entries are 0. In the interest of efficient storage, a sparse matrix will be stored by only storing the location of the  non-zero element.</a:t>
            </a:r>
          </a:p>
        </p:txBody>
      </p:sp>
    </p:spTree>
    <p:extLst>
      <p:ext uri="{BB962C8B-B14F-4D97-AF65-F5344CB8AC3E}">
        <p14:creationId xmlns:p14="http://schemas.microsoft.com/office/powerpoint/2010/main" val="2607924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BD63-6B1B-42F2-8893-BB078BB7CE31}"/>
              </a:ext>
            </a:extLst>
          </p:cNvPr>
          <p:cNvSpPr>
            <a:spLocks noGrp="1"/>
          </p:cNvSpPr>
          <p:nvPr>
            <p:ph type="title"/>
          </p:nvPr>
        </p:nvSpPr>
        <p:spPr>
          <a:xfrm>
            <a:off x="677334" y="267286"/>
            <a:ext cx="8596668" cy="745588"/>
          </a:xfrm>
        </p:spPr>
        <p:txBody>
          <a:bodyPr/>
          <a:lstStyle/>
          <a:p>
            <a:r>
              <a:rPr lang="en-US" dirty="0"/>
              <a:t>N-Gram</a:t>
            </a:r>
          </a:p>
        </p:txBody>
      </p:sp>
      <p:sp>
        <p:nvSpPr>
          <p:cNvPr id="3" name="Content Placeholder 2">
            <a:extLst>
              <a:ext uri="{FF2B5EF4-FFF2-40B4-BE49-F238E27FC236}">
                <a16:creationId xmlns:a16="http://schemas.microsoft.com/office/drawing/2014/main" id="{1F382FBE-0382-471A-BA5F-3C45A3FA9B51}"/>
              </a:ext>
            </a:extLst>
          </p:cNvPr>
          <p:cNvSpPr>
            <a:spLocks noGrp="1"/>
          </p:cNvSpPr>
          <p:nvPr>
            <p:ph idx="1"/>
          </p:nvPr>
        </p:nvSpPr>
        <p:spPr>
          <a:xfrm>
            <a:off x="677333" y="1012875"/>
            <a:ext cx="10633091" cy="5028488"/>
          </a:xfrm>
        </p:spPr>
        <p:txBody>
          <a:bodyPr/>
          <a:lstStyle/>
          <a:p>
            <a:r>
              <a:rPr lang="en-US" dirty="0">
                <a:latin typeface="Calibri" panose="020F0502020204030204" pitchFamily="34" charset="0"/>
                <a:cs typeface="Calibri" panose="020F0502020204030204" pitchFamily="34" charset="0"/>
              </a:rPr>
              <a:t>N-grams of texts are extensively used in text mining and </a:t>
            </a:r>
            <a:r>
              <a:rPr lang="en-US" b="1" dirty="0">
                <a:latin typeface="Calibri" panose="020F0502020204030204" pitchFamily="34" charset="0"/>
                <a:cs typeface="Calibri" panose="020F0502020204030204" pitchFamily="34" charset="0"/>
              </a:rPr>
              <a:t>natural language processing</a:t>
            </a:r>
            <a:r>
              <a:rPr lang="en-US" dirty="0">
                <a:latin typeface="Calibri" panose="020F0502020204030204" pitchFamily="34" charset="0"/>
                <a:cs typeface="Calibri" panose="020F0502020204030204" pitchFamily="34" charset="0"/>
              </a:rPr>
              <a:t> tasks.</a:t>
            </a:r>
          </a:p>
          <a:p>
            <a:r>
              <a:rPr lang="en-US" dirty="0">
                <a:latin typeface="Calibri" panose="020F0502020204030204" pitchFamily="34" charset="0"/>
                <a:cs typeface="Calibri" panose="020F0502020204030204" pitchFamily="34" charset="0"/>
              </a:rPr>
              <a:t>Creates a document-term matrix where counts still occupy the cell but instead of the columns representing single terms, they represent all contributions of adjacent words of length n in your text.</a:t>
            </a:r>
          </a:p>
          <a:p>
            <a:r>
              <a:rPr lang="en-US" dirty="0">
                <a:latin typeface="Calibri" panose="020F0502020204030204" pitchFamily="34" charset="0"/>
                <a:cs typeface="Calibri" panose="020F0502020204030204" pitchFamily="34" charset="0"/>
              </a:rPr>
              <a:t>“We all are here to learn NLP Topic”</a:t>
            </a:r>
          </a:p>
          <a:p>
            <a:endParaRPr lang="en-US"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D70237DB-7898-48D4-9F03-6EB480F5FC54}"/>
              </a:ext>
            </a:extLst>
          </p:cNvPr>
          <p:cNvGraphicFramePr>
            <a:graphicFrameLocks noGrp="1"/>
          </p:cNvGraphicFramePr>
          <p:nvPr/>
        </p:nvGraphicFramePr>
        <p:xfrm>
          <a:off x="928468" y="2771334"/>
          <a:ext cx="10522634" cy="2363376"/>
        </p:xfrm>
        <a:graphic>
          <a:graphicData uri="http://schemas.openxmlformats.org/drawingml/2006/table">
            <a:tbl>
              <a:tblPr firstRow="1" bandRow="1">
                <a:tableStyleId>{5C22544A-7EE6-4342-B048-85BDC9FD1C3A}</a:tableStyleId>
              </a:tblPr>
              <a:tblGrid>
                <a:gridCol w="590843">
                  <a:extLst>
                    <a:ext uri="{9D8B030D-6E8A-4147-A177-3AD203B41FA5}">
                      <a16:colId xmlns:a16="http://schemas.microsoft.com/office/drawing/2014/main" val="1499308678"/>
                    </a:ext>
                  </a:extLst>
                </a:gridCol>
                <a:gridCol w="1448972">
                  <a:extLst>
                    <a:ext uri="{9D8B030D-6E8A-4147-A177-3AD203B41FA5}">
                      <a16:colId xmlns:a16="http://schemas.microsoft.com/office/drawing/2014/main" val="402223219"/>
                    </a:ext>
                  </a:extLst>
                </a:gridCol>
                <a:gridCol w="8482819">
                  <a:extLst>
                    <a:ext uri="{9D8B030D-6E8A-4147-A177-3AD203B41FA5}">
                      <a16:colId xmlns:a16="http://schemas.microsoft.com/office/drawing/2014/main" val="2121738812"/>
                    </a:ext>
                  </a:extLst>
                </a:gridCol>
              </a:tblGrid>
              <a:tr h="590844">
                <a:tc>
                  <a:txBody>
                    <a:bodyPr/>
                    <a:lstStyle/>
                    <a:p>
                      <a:r>
                        <a:rPr lang="en-US" dirty="0"/>
                        <a:t>n</a:t>
                      </a:r>
                    </a:p>
                  </a:txBody>
                  <a:tcPr/>
                </a:tc>
                <a:tc>
                  <a:txBody>
                    <a:bodyPr/>
                    <a:lstStyle/>
                    <a:p>
                      <a:r>
                        <a:rPr lang="en-US" dirty="0"/>
                        <a:t>Name</a:t>
                      </a:r>
                    </a:p>
                  </a:txBody>
                  <a:tcPr/>
                </a:tc>
                <a:tc>
                  <a:txBody>
                    <a:bodyPr/>
                    <a:lstStyle/>
                    <a:p>
                      <a:r>
                        <a:rPr lang="en-US" dirty="0"/>
                        <a:t>Tokens</a:t>
                      </a:r>
                    </a:p>
                  </a:txBody>
                  <a:tcPr/>
                </a:tc>
                <a:extLst>
                  <a:ext uri="{0D108BD9-81ED-4DB2-BD59-A6C34878D82A}">
                    <a16:rowId xmlns:a16="http://schemas.microsoft.com/office/drawing/2014/main" val="3210788092"/>
                  </a:ext>
                </a:extLst>
              </a:tr>
              <a:tr h="590844">
                <a:tc>
                  <a:txBody>
                    <a:bodyPr/>
                    <a:lstStyle/>
                    <a:p>
                      <a:r>
                        <a:rPr lang="en-US" dirty="0">
                          <a:latin typeface="Calibri" panose="020F0502020204030204" pitchFamily="34" charset="0"/>
                          <a:cs typeface="Calibri" panose="020F0502020204030204" pitchFamily="34" charset="0"/>
                        </a:rPr>
                        <a:t>2</a:t>
                      </a:r>
                    </a:p>
                  </a:txBody>
                  <a:tcPr/>
                </a:tc>
                <a:tc>
                  <a:txBody>
                    <a:bodyPr/>
                    <a:lstStyle/>
                    <a:p>
                      <a:r>
                        <a:rPr lang="en-US" dirty="0">
                          <a:latin typeface="Calibri" panose="020F0502020204030204" pitchFamily="34" charset="0"/>
                          <a:cs typeface="Calibri" panose="020F0502020204030204" pitchFamily="34" charset="0"/>
                        </a:rPr>
                        <a:t>Bigram</a:t>
                      </a:r>
                    </a:p>
                  </a:txBody>
                  <a:tcPr/>
                </a:tc>
                <a:tc>
                  <a:txBody>
                    <a:bodyPr/>
                    <a:lstStyle/>
                    <a:p>
                      <a:r>
                        <a:rPr lang="en-US" dirty="0">
                          <a:latin typeface="Calibri" panose="020F0502020204030204" pitchFamily="34" charset="0"/>
                          <a:cs typeface="Calibri" panose="020F0502020204030204" pitchFamily="34" charset="0"/>
                        </a:rPr>
                        <a:t>[“We </a:t>
                      </a:r>
                      <a:r>
                        <a:rPr lang="en-US" dirty="0" err="1">
                          <a:latin typeface="Calibri" panose="020F0502020204030204" pitchFamily="34" charset="0"/>
                          <a:cs typeface="Calibri" panose="020F0502020204030204" pitchFamily="34" charset="0"/>
                        </a:rPr>
                        <a:t>all”,”all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are”,”are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here”,”here</a:t>
                      </a:r>
                      <a:r>
                        <a:rPr lang="en-US" dirty="0">
                          <a:latin typeface="Calibri" panose="020F0502020204030204" pitchFamily="34" charset="0"/>
                          <a:cs typeface="Calibri" panose="020F0502020204030204" pitchFamily="34" charset="0"/>
                        </a:rPr>
                        <a:t> to”,” to </a:t>
                      </a:r>
                      <a:r>
                        <a:rPr lang="en-US" dirty="0" err="1">
                          <a:latin typeface="Calibri" panose="020F0502020204030204" pitchFamily="34" charset="0"/>
                          <a:cs typeface="Calibri" panose="020F0502020204030204" pitchFamily="34" charset="0"/>
                        </a:rPr>
                        <a:t>learn”,”learn</a:t>
                      </a:r>
                      <a:r>
                        <a:rPr lang="en-US" dirty="0">
                          <a:latin typeface="Calibri" panose="020F0502020204030204" pitchFamily="34" charset="0"/>
                          <a:cs typeface="Calibri" panose="020F0502020204030204" pitchFamily="34" charset="0"/>
                        </a:rPr>
                        <a:t> NLP” ,“NLP Topic”]</a:t>
                      </a:r>
                    </a:p>
                  </a:txBody>
                  <a:tcPr/>
                </a:tc>
                <a:extLst>
                  <a:ext uri="{0D108BD9-81ED-4DB2-BD59-A6C34878D82A}">
                    <a16:rowId xmlns:a16="http://schemas.microsoft.com/office/drawing/2014/main" val="1462351199"/>
                  </a:ext>
                </a:extLst>
              </a:tr>
              <a:tr h="590844">
                <a:tc>
                  <a:txBody>
                    <a:bodyPr/>
                    <a:lstStyle/>
                    <a:p>
                      <a:r>
                        <a:rPr lang="en-US" dirty="0">
                          <a:latin typeface="Calibri" panose="020F0502020204030204" pitchFamily="34" charset="0"/>
                          <a:cs typeface="Calibri" panose="020F0502020204030204" pitchFamily="34" charset="0"/>
                        </a:rPr>
                        <a:t>3</a:t>
                      </a:r>
                    </a:p>
                  </a:txBody>
                  <a:tcPr/>
                </a:tc>
                <a:tc>
                  <a:txBody>
                    <a:bodyPr/>
                    <a:lstStyle/>
                    <a:p>
                      <a:r>
                        <a:rPr lang="en-US" dirty="0">
                          <a:latin typeface="Calibri" panose="020F0502020204030204" pitchFamily="34" charset="0"/>
                          <a:cs typeface="Calibri" panose="020F0502020204030204" pitchFamily="34" charset="0"/>
                        </a:rPr>
                        <a:t>Trigram</a:t>
                      </a:r>
                    </a:p>
                  </a:txBody>
                  <a:tcPr/>
                </a:tc>
                <a:tc>
                  <a:txBody>
                    <a:bodyPr/>
                    <a:lstStyle/>
                    <a:p>
                      <a:r>
                        <a:rPr lang="en-US" dirty="0">
                          <a:latin typeface="Calibri" panose="020F0502020204030204" pitchFamily="34" charset="0"/>
                          <a:cs typeface="Calibri" panose="020F0502020204030204" pitchFamily="34" charset="0"/>
                        </a:rPr>
                        <a:t>[“We all </a:t>
                      </a:r>
                      <a:r>
                        <a:rPr lang="en-US" dirty="0" err="1">
                          <a:latin typeface="Calibri" panose="020F0502020204030204" pitchFamily="34" charset="0"/>
                          <a:cs typeface="Calibri" panose="020F0502020204030204" pitchFamily="34" charset="0"/>
                        </a:rPr>
                        <a:t>are”,”all</a:t>
                      </a:r>
                      <a:r>
                        <a:rPr lang="en-US" dirty="0">
                          <a:latin typeface="Calibri" panose="020F0502020204030204" pitchFamily="34" charset="0"/>
                          <a:cs typeface="Calibri" panose="020F0502020204030204" pitchFamily="34" charset="0"/>
                        </a:rPr>
                        <a:t> are </a:t>
                      </a:r>
                      <a:r>
                        <a:rPr lang="en-US" dirty="0" err="1">
                          <a:latin typeface="Calibri" panose="020F0502020204030204" pitchFamily="34" charset="0"/>
                          <a:cs typeface="Calibri" panose="020F0502020204030204" pitchFamily="34" charset="0"/>
                        </a:rPr>
                        <a:t>here”,”are</a:t>
                      </a:r>
                      <a:r>
                        <a:rPr lang="en-US" dirty="0">
                          <a:latin typeface="Calibri" panose="020F0502020204030204" pitchFamily="34" charset="0"/>
                          <a:cs typeface="Calibri" panose="020F0502020204030204" pitchFamily="34" charset="0"/>
                        </a:rPr>
                        <a:t> here </a:t>
                      </a:r>
                      <a:r>
                        <a:rPr lang="en-US" dirty="0" err="1">
                          <a:latin typeface="Calibri" panose="020F0502020204030204" pitchFamily="34" charset="0"/>
                          <a:cs typeface="Calibri" panose="020F0502020204030204" pitchFamily="34" charset="0"/>
                        </a:rPr>
                        <a:t>to”,”here</a:t>
                      </a:r>
                      <a:r>
                        <a:rPr lang="en-US" dirty="0">
                          <a:latin typeface="Calibri" panose="020F0502020204030204" pitchFamily="34" charset="0"/>
                          <a:cs typeface="Calibri" panose="020F0502020204030204" pitchFamily="34" charset="0"/>
                        </a:rPr>
                        <a:t> to </a:t>
                      </a:r>
                      <a:r>
                        <a:rPr lang="en-US" dirty="0" err="1">
                          <a:latin typeface="Calibri" panose="020F0502020204030204" pitchFamily="34" charset="0"/>
                          <a:cs typeface="Calibri" panose="020F0502020204030204" pitchFamily="34" charset="0"/>
                        </a:rPr>
                        <a:t>learn”,”to</a:t>
                      </a:r>
                      <a:r>
                        <a:rPr lang="en-US" dirty="0">
                          <a:latin typeface="Calibri" panose="020F0502020204030204" pitchFamily="34" charset="0"/>
                          <a:cs typeface="Calibri" panose="020F0502020204030204" pitchFamily="34" charset="0"/>
                        </a:rPr>
                        <a:t> learn </a:t>
                      </a:r>
                      <a:r>
                        <a:rPr lang="en-US" dirty="0" err="1">
                          <a:latin typeface="Calibri" panose="020F0502020204030204" pitchFamily="34" charset="0"/>
                          <a:cs typeface="Calibri" panose="020F0502020204030204" pitchFamily="34" charset="0"/>
                        </a:rPr>
                        <a:t>NLP”,”learn</a:t>
                      </a:r>
                      <a:r>
                        <a:rPr lang="en-US" dirty="0">
                          <a:latin typeface="Calibri" panose="020F0502020204030204" pitchFamily="34" charset="0"/>
                          <a:cs typeface="Calibri" panose="020F0502020204030204" pitchFamily="34" charset="0"/>
                        </a:rPr>
                        <a:t> NLP Topic”]</a:t>
                      </a:r>
                    </a:p>
                  </a:txBody>
                  <a:tcPr/>
                </a:tc>
                <a:extLst>
                  <a:ext uri="{0D108BD9-81ED-4DB2-BD59-A6C34878D82A}">
                    <a16:rowId xmlns:a16="http://schemas.microsoft.com/office/drawing/2014/main" val="11727172"/>
                  </a:ext>
                </a:extLst>
              </a:tr>
              <a:tr h="590844">
                <a:tc>
                  <a:txBody>
                    <a:bodyPr/>
                    <a:lstStyle/>
                    <a:p>
                      <a:r>
                        <a:rPr lang="en-US" dirty="0">
                          <a:latin typeface="Calibri" panose="020F0502020204030204" pitchFamily="34" charset="0"/>
                          <a:cs typeface="Calibri" panose="020F0502020204030204" pitchFamily="34" charset="0"/>
                        </a:rPr>
                        <a:t>4</a:t>
                      </a:r>
                    </a:p>
                  </a:txBody>
                  <a:tcPr/>
                </a:tc>
                <a:tc>
                  <a:txBody>
                    <a:bodyPr/>
                    <a:lstStyle/>
                    <a:p>
                      <a:r>
                        <a:rPr lang="en-US" dirty="0">
                          <a:latin typeface="Calibri" panose="020F0502020204030204" pitchFamily="34" charset="0"/>
                          <a:cs typeface="Calibri" panose="020F0502020204030204" pitchFamily="34" charset="0"/>
                        </a:rPr>
                        <a:t>Four-gram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[“We all are here”,” to learn NLP Topic”]</a:t>
                      </a:r>
                    </a:p>
                  </a:txBody>
                  <a:tcPr/>
                </a:tc>
                <a:extLst>
                  <a:ext uri="{0D108BD9-81ED-4DB2-BD59-A6C34878D82A}">
                    <a16:rowId xmlns:a16="http://schemas.microsoft.com/office/drawing/2014/main" val="3091263273"/>
                  </a:ext>
                </a:extLst>
              </a:tr>
            </a:tbl>
          </a:graphicData>
        </a:graphic>
      </p:graphicFrame>
    </p:spTree>
    <p:extLst>
      <p:ext uri="{BB962C8B-B14F-4D97-AF65-F5344CB8AC3E}">
        <p14:creationId xmlns:p14="http://schemas.microsoft.com/office/powerpoint/2010/main" val="2022794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BA72A-83B8-432F-B590-7AC82D24C30C}"/>
              </a:ext>
            </a:extLst>
          </p:cNvPr>
          <p:cNvSpPr>
            <a:spLocks noGrp="1"/>
          </p:cNvSpPr>
          <p:nvPr>
            <p:ph idx="1"/>
          </p:nvPr>
        </p:nvSpPr>
        <p:spPr>
          <a:xfrm>
            <a:off x="677334" y="2489982"/>
            <a:ext cx="8596668" cy="3551380"/>
          </a:xfrm>
        </p:spPr>
        <p:txBody>
          <a:bodyPr>
            <a:normAutofit/>
          </a:bodyPr>
          <a:lstStyle/>
          <a:p>
            <a:pPr marL="0" indent="0" algn="ctr">
              <a:buNone/>
            </a:pPr>
            <a:r>
              <a:rPr lang="en-US" sz="9600" dirty="0">
                <a:solidFill>
                  <a:srgbClr val="C00000"/>
                </a:solidFill>
              </a:rPr>
              <a:t>Live Demo</a:t>
            </a:r>
          </a:p>
        </p:txBody>
      </p:sp>
    </p:spTree>
    <p:extLst>
      <p:ext uri="{BB962C8B-B14F-4D97-AF65-F5344CB8AC3E}">
        <p14:creationId xmlns:p14="http://schemas.microsoft.com/office/powerpoint/2010/main" val="1615176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95</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132690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{CB1E43AF-6490-4C91-95D5-CDB9289A15BF}tf11665031_win32</Template>
  <TotalTime>5807</TotalTime>
  <Words>3466</Words>
  <Application>Microsoft Office PowerPoint</Application>
  <PresentationFormat>Widescreen</PresentationFormat>
  <Paragraphs>326</Paragraphs>
  <Slides>95</Slides>
  <Notes>0</Notes>
  <HiddenSlides>3</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11" baseType="lpstr">
      <vt:lpstr>Algerian</vt:lpstr>
      <vt:lpstr>Arial</vt:lpstr>
      <vt:lpstr>Arial</vt:lpstr>
      <vt:lpstr>Arial Nova</vt:lpstr>
      <vt:lpstr>Arial Nova Light</vt:lpstr>
      <vt:lpstr>Calibri</vt:lpstr>
      <vt:lpstr>Calibri Light</vt:lpstr>
      <vt:lpstr>Cambria Math</vt:lpstr>
      <vt:lpstr>Graphik</vt:lpstr>
      <vt:lpstr>Graphik (Headings)</vt:lpstr>
      <vt:lpstr>medium-content-serif-font</vt:lpstr>
      <vt:lpstr>roboto</vt:lpstr>
      <vt:lpstr>Wingdings</vt:lpstr>
      <vt:lpstr>Wingdings 2</vt:lpstr>
      <vt:lpstr>SlateVTI</vt:lpstr>
      <vt:lpstr>Bitmap Image</vt:lpstr>
      <vt:lpstr>PowerPoint Presentation</vt:lpstr>
      <vt:lpstr>PowerPoint Presentation</vt:lpstr>
      <vt:lpstr>PowerPoint Presentation</vt:lpstr>
      <vt:lpstr>PowerPoint Presentation</vt:lpstr>
      <vt:lpstr>Why Deep Learning?</vt:lpstr>
      <vt:lpstr>AI vs ML vs DL</vt:lpstr>
      <vt:lpstr>ML vs DL</vt:lpstr>
      <vt:lpstr>Deep Learning Process-flow</vt:lpstr>
      <vt:lpstr>Use Cases for Machine Learning &amp; Deep Learning </vt:lpstr>
      <vt:lpstr>PowerPoint Presentation</vt:lpstr>
      <vt:lpstr>Application of Deep Learning</vt:lpstr>
      <vt:lpstr>Classification of Deep Learning</vt:lpstr>
      <vt:lpstr>Any Question ?</vt:lpstr>
      <vt:lpstr>Take a Break !!!</vt:lpstr>
      <vt:lpstr>PowerPoint Presentation</vt:lpstr>
      <vt:lpstr>PowerPoint Presentation</vt:lpstr>
      <vt:lpstr>What is Neural ?</vt:lpstr>
      <vt:lpstr>How Neural Works?</vt:lpstr>
      <vt:lpstr>Perceptron</vt:lpstr>
      <vt:lpstr>Perceptrons</vt:lpstr>
      <vt:lpstr>What is an Activation Function?</vt:lpstr>
      <vt:lpstr>What is an Activation Function?</vt:lpstr>
      <vt:lpstr>Threshold Function?</vt:lpstr>
      <vt:lpstr>Sigmoid Function?</vt:lpstr>
      <vt:lpstr>Rectifier (Relu) Function?</vt:lpstr>
      <vt:lpstr>Leaky Relu Function?</vt:lpstr>
      <vt:lpstr>Hyperbolic or Tangent Function?</vt:lpstr>
      <vt:lpstr>SoftMax Function (for Multiple Classification)?</vt:lpstr>
      <vt:lpstr>Activation Function Example</vt:lpstr>
      <vt:lpstr>PowerPoint Presentation</vt:lpstr>
      <vt:lpstr>How Neural Network Work with many neurons</vt:lpstr>
      <vt:lpstr>Back Propagation in deep learning</vt:lpstr>
      <vt:lpstr>Back Propagation in deep learning ?</vt:lpstr>
      <vt:lpstr>Back Propagation in deep learning ?</vt:lpstr>
      <vt:lpstr>Back Propagation in deep learning (epoch)</vt:lpstr>
      <vt:lpstr>Take a Break !!!</vt:lpstr>
      <vt:lpstr> What is Bias ?</vt:lpstr>
      <vt:lpstr> What is Bias ?</vt:lpstr>
      <vt:lpstr> What is Gradient Descent (BGD) </vt:lpstr>
      <vt:lpstr>Brute force algorithm</vt:lpstr>
      <vt:lpstr> What is Gradient Descent ?</vt:lpstr>
      <vt:lpstr>Stochastic gradient descent</vt:lpstr>
      <vt:lpstr>Stochastic gradient descent</vt:lpstr>
      <vt:lpstr>Stochastic gradient descent</vt:lpstr>
      <vt:lpstr>Stochastic gradient descent</vt:lpstr>
      <vt:lpstr>Mini Batch gradient descent</vt:lpstr>
      <vt:lpstr>Mini Batch gradient descent</vt:lpstr>
      <vt:lpstr>Perceptron (Multilayer Perceptron) &amp; ANN</vt:lpstr>
      <vt:lpstr>Feedforward Neural Network</vt:lpstr>
      <vt:lpstr>Artificial neural network working principle</vt:lpstr>
      <vt:lpstr>Artificial neural network working principle</vt:lpstr>
      <vt:lpstr>Artificial neural network working Step by Step</vt:lpstr>
      <vt:lpstr>PowerPoint Presentation</vt:lpstr>
      <vt:lpstr>Demo</vt:lpstr>
      <vt:lpstr>Any Question ?</vt:lpstr>
      <vt:lpstr>Take a Break !!!</vt:lpstr>
      <vt:lpstr>Bias Variance Tradeoff</vt:lpstr>
      <vt:lpstr>How to handle Overfitting Problem  </vt:lpstr>
      <vt:lpstr>PowerPoint Presentation</vt:lpstr>
      <vt:lpstr>PowerPoint Presentation</vt:lpstr>
      <vt:lpstr>Hyperparameter and Parameter Tunning</vt:lpstr>
      <vt:lpstr>PowerPoint Presentation</vt:lpstr>
      <vt:lpstr>Take a Break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 Break !!!</vt:lpstr>
      <vt:lpstr>NLP(Natural Language Processing)</vt:lpstr>
      <vt:lpstr>What is NLP ?</vt:lpstr>
      <vt:lpstr>What is NLTK?</vt:lpstr>
      <vt:lpstr>Removing Punctuation</vt:lpstr>
      <vt:lpstr>Tokenization</vt:lpstr>
      <vt:lpstr>Stop Words</vt:lpstr>
      <vt:lpstr>Vectorizing</vt:lpstr>
      <vt:lpstr>Count Vectorization</vt:lpstr>
      <vt:lpstr>N-Gram</vt:lpstr>
      <vt:lpstr>PowerPoint Presentation</vt:lpstr>
      <vt:lpstr>Take a Break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Gautam Kumar</dc:creator>
  <cp:lastModifiedBy>Gautam Kumar</cp:lastModifiedBy>
  <cp:revision>36</cp:revision>
  <dcterms:created xsi:type="dcterms:W3CDTF">2022-08-03T13:49:57Z</dcterms:created>
  <dcterms:modified xsi:type="dcterms:W3CDTF">2022-11-02T03:57:31Z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